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1" r:id="rId12"/>
    <p:sldId id="268" r:id="rId13"/>
    <p:sldId id="269" r:id="rId14"/>
    <p:sldId id="267" r:id="rId15"/>
    <p:sldId id="266" r:id="rId16"/>
    <p:sldId id="265" r:id="rId17"/>
    <p:sldId id="264" r:id="rId18"/>
    <p:sldId id="272" r:id="rId19"/>
    <p:sldId id="271" r:id="rId20"/>
    <p:sldId id="270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102484-A772-46FA-97C2-9C6B3CAD907C}" v="4" dt="2023-08-15T10:09:59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89A2-8CCB-0440-E54C-7EF7B731D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E78F05-76AC-6B1B-F257-0148CC009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5E567-8AC0-60C8-FB7E-6556409B8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722CC-9819-B618-3B61-49EF1296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592B0-C1FB-DB5F-DF11-69A31905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72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37B79-40C0-B5F9-8EB3-5A2A48D62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669DD-B693-85AF-30E1-719B657A3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F3BFB-C632-6400-CA98-C510CC5B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7B6DE-AACE-E656-083A-206CD3B01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E4EBC-C104-B8BB-6AB7-29005AD76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83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01D946-0DF8-40CF-4F62-96E88259C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ACDDF9-85CA-AD80-17D9-D9E65D3935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323F0-B71A-04DB-F83D-CDA1FD1C3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DAC6C-D0E9-09D1-AA1B-7EA1DFDB8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12A46-532E-6A69-24FC-C70B67C23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02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0A1FB-23E1-04EC-6287-41784A9E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0B66C-4534-CF13-578D-A37627F2D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DE01C-20A6-D61D-0EBE-81DCA362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09C1B-6AC1-75E9-2C9D-311A3A849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A09D9-A85A-036F-3F25-30F510BC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4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0B528-E5DB-32EA-D91C-3156BE1A5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2C722-481C-F9E4-F48D-D79F0F20F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E8E4E-BB73-6E86-021C-96ED3FD77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8E1A7-0927-8532-A2E1-BA4A885B6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B2854-EF8A-CA89-557D-6D0503B9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16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F0238-CF6A-9CD8-0B98-13573A1F7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6A95C-B080-AA24-13CA-5103D21DF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97DA2-EF15-B735-ADE0-52CC86E35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D528C-A2F0-75A8-8D9C-3A9644236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A4D92-B0FF-CB75-AF36-35D59DF62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A89EA-BEBE-658E-79A5-190C4945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532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C741E-74CA-16B9-A343-81FF49FA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E040C-36FC-202C-1F41-346EDFDE4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6B8AB-B4BE-4FDF-8F75-CA4CCF047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EB2E63-0272-85E6-4A68-0301B99AD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BD0E55-4576-DF1B-D13F-518E930D7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9E5E3B-FDA6-4EE5-0004-E947B3D89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40C94-5FD2-CDCD-7066-CF07C9166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05EBDA-C52C-EB58-F758-DE80D0B6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42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58E6-BB28-E29B-ACD0-80AEB0693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FEEA15-D1AE-70C9-D4E0-76955E5E4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75AE7-A1A5-E917-4357-9CE44E5B6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E59B3-AB43-ED4B-1FDD-783DCD15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472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2798EC-CB33-00BF-09CC-F1B64C4A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61BCBB-89E1-62C6-04E0-6C95778F2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D4774-35F3-32EE-9536-0F99D674E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453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91565-3D70-0055-A215-C29E9053A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244DA-FCC4-FF48-EC42-3EFE79D7A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551EA-6303-E776-F899-F07114B1E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B0CD9-E6F5-647A-888D-F0272B197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C03E2-95F6-0B47-F833-A88EC60C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353B6-E9BB-19FD-28B3-CF2371FB6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12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8B413-D7D4-A0DA-004E-C6C64748F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724347-44C3-1628-C55C-78F418C2E7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A9CC78-395F-DE8A-7028-19CF6F35F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4DBB7-0A3B-D25B-2463-5024D6073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1F125-C1FB-6C5C-75E1-173ED9A32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C1E7A-261B-E773-6956-7E55F7EDE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70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320A12-9286-7779-DF0F-B7D94871B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ABF26-4990-1744-703A-E71170C1C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679B6-D658-7B1E-C034-1155CB7DE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AA0D8-BC1F-4A44-A3D9-96B83CDD478E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B8BBD-FF14-7CCD-DB91-75B985BB8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86519-253D-7E6E-6985-44EBD369F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144A0-8C3B-43A0-B747-4938BF26E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41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06CC-BAC6-8D30-7D7B-691FCE4925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Title of QI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896E2-116D-5A21-B0F2-F6EBD9F575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Name and designation of author</a:t>
            </a:r>
          </a:p>
        </p:txBody>
      </p:sp>
    </p:spTree>
    <p:extLst>
      <p:ext uri="{BB962C8B-B14F-4D97-AF65-F5344CB8AC3E}">
        <p14:creationId xmlns:p14="http://schemas.microsoft.com/office/powerpoint/2010/main" val="629486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F644A-DB55-9FC2-3C93-87AA325DF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Measure throughout the project: How will we know a change is an improvement?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EC543-8DA3-0E90-0941-972A4F3D2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4.2 I</a:t>
            </a:r>
            <a:r>
              <a:rPr lang="en-GB" sz="2800" kern="1200" dirty="0">
                <a:effectLst/>
              </a:rPr>
              <a:t>nclude an Operational Definition for each measure identified in 4.1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2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13B9-D31D-6CDA-F8EF-E4ED2D6F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Measure throughout the project: How will we know a change is an improvement?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3DE-D450-A33F-FFF1-66A049178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kern="1200" dirty="0">
                <a:effectLst/>
              </a:rPr>
              <a:t>4.3 Demonstrate use of dynamic data Use dynamic data to inform improvement (e.g. Run Chart or Qualitative feedback over time)</a:t>
            </a:r>
            <a:endParaRPr lang="en-GB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27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AD65B-344D-FCE3-6972-85DFADFD9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GB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Generate ideas and test Changes: What change can we make that will result in improvement?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7552B-2180-4D47-6313-E0192A36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5.1 </a:t>
            </a:r>
            <a:r>
              <a:rPr lang="en-GB" sz="2800" dirty="0">
                <a:effectLst/>
              </a:rPr>
              <a:t>Explain how the project team were involved in identifying potential changes to test.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2063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E7A92-0C96-7BA1-7EE7-773E427FC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GB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Generate ideas and test Changes: What change can we make that will result in improvement?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AE8C7A9-A22B-0FCC-F1A4-2205782AD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5.2 Describe PDSA’s undertaken in 5.1 (minimum of two PDSA’S)</a:t>
            </a:r>
            <a:endParaRPr lang="en-GB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823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A6D6D-9815-766A-25FA-5514EF1A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GB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Generate ideas and test Changes: What change can we make that will result in improvement?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3D657-0FD5-CE10-5C90-821FEAF84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l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9600" dirty="0">
                <a:ea typeface="Times New Roman" panose="02020603050405020304" pitchFamily="18" charset="0"/>
                <a:cs typeface="Arial" panose="020B0604020202020204" pitchFamily="34" charset="0"/>
              </a:rPr>
              <a:t>5.3 Ana</a:t>
            </a:r>
            <a:r>
              <a:rPr lang="en-GB" sz="9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lyse the results of the PDSA’s in 5.2. (</a:t>
            </a:r>
            <a:r>
              <a:rPr lang="en-GB" sz="9600" kern="12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include signals of Improvement, median and when tests of change took place)</a:t>
            </a:r>
            <a:endParaRPr lang="en-GB" sz="9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collecting data (10 data points on a run chart)</a:t>
            </a:r>
            <a:endParaRPr lang="en-GB" sz="8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analysing data - When describing your run chart data, remember to;</a:t>
            </a:r>
            <a:r>
              <a:rPr lang="en-GB" sz="8000" i="1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Explain your data set is e.g., this run chart shows the number of steps taken per day.</a:t>
            </a:r>
            <a:endParaRPr lang="en-GB" sz="8000" i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What is the Median?</a:t>
            </a: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When did the change take place?</a:t>
            </a:r>
            <a:endParaRPr lang="en-GB" sz="8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How many signals of improvement (S.T.A.R.) are evident in your chart?</a:t>
            </a: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What was the outcome of the changes you made?</a:t>
            </a:r>
            <a:endParaRPr lang="en-GB" sz="8000" i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8000" i="1" dirty="0">
                <a:ea typeface="Times New Roman" panose="02020603050405020304" pitchFamily="18" charset="0"/>
              </a:rPr>
              <a:t>E</a:t>
            </a:r>
            <a:r>
              <a:rPr lang="en-GB" sz="8000" i="1" dirty="0">
                <a:effectLst/>
                <a:ea typeface="Times New Roman" panose="02020603050405020304" pitchFamily="18" charset="0"/>
              </a:rPr>
              <a:t>valuating results</a:t>
            </a:r>
            <a:r>
              <a:rPr lang="en-GB" sz="8000" b="1" i="0" u="none" strike="noStrike" kern="1200" dirty="0">
                <a:solidFill>
                  <a:srgbClr val="FFFFFF"/>
                </a:solidFill>
                <a:effectLst/>
              </a:rPr>
              <a:t> </a:t>
            </a:r>
            <a:r>
              <a:rPr lang="en-GB" sz="9600" b="1" i="0" u="none" strike="noStrike" kern="1200" dirty="0">
                <a:solidFill>
                  <a:srgbClr val="FFFFFF"/>
                </a:solidFill>
                <a:effectLst/>
              </a:rPr>
              <a:t>the project </a:t>
            </a: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team were involved in identifying potential changes to test.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Describe PDSA’s undertaken in 5.1 (minimum of two PDSA’S)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Analyse the results of the PDSA’s in 5.2. (include signals of Improvement, median and when tests of change took place)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347472" indent="-347472" algn="l" rtl="0" eaLnBrk="1" fontAlgn="t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collecting data (10 data points on a run chart)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347472" indent="-347472" algn="l" rtl="0" eaLnBrk="1" fontAlgn="t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analysing data - When describing your run chart data, remember to;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Explain your data set is e.g., this run chart shows the number of steps taken per day.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What is the Median?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When did the change take place?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algn="l" rtl="0" eaLnBrk="1" fontAlgn="t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How many signals of improvement (S.T.A.R.) are evident in your chart?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What was the outcome of the changes you made?</a:t>
            </a:r>
            <a:b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</a:b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347472" indent="-347472" algn="l" rtl="0" eaLnBrk="1" fontAlgn="t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evaluating results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Identify next priority for improvement based on analysis of previous test of change. 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190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85396-E0A5-0E6C-6681-53F5325B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GB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Generate ideas and test Changes: What change can we make that will result in improvement?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76BBA-A8DD-1FC8-D9F6-B7AD3800E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ffectLst/>
                <a:ea typeface="Times New Roman" panose="02020603050405020304" pitchFamily="18" charset="0"/>
              </a:rPr>
              <a:t>5.4 Identify next priority for improvement based on analysis of previous test of change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831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DA336-3FDA-0002-3DE0-F2BF58084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Reflection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67C4B-2294-5588-D8AC-6AF5D002C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ffectLst/>
                <a:ea typeface="Times New Roman" panose="02020603050405020304" pitchFamily="18" charset="0"/>
              </a:rPr>
              <a:t>6.1 Evaluate own role and the roles of others in the improvement project. (e.g. SWOT analysis)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504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14A29-0476-136B-80D3-BCBBB08D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Reflection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B399-5C11-95C1-1C6D-F70098AFD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6.2 Describe key lessons learned from the project.</a:t>
            </a:r>
            <a:endParaRPr lang="en-GB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6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2A20-C5F3-2ABA-CF28-94F6A6C85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Reflection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A3759-F866-65A3-186F-C48F62078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6.3 Identify priorities for future quality improvement.</a:t>
            </a:r>
            <a:endParaRPr lang="en-GB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75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736CD-69A4-FF88-4E8D-212F8BB68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Understanding the problem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0C505-6AAA-36FF-945B-ECAF1D862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1.1 Write a 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1167657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0E299-5A78-B19E-4B83-6209EDE61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Understanding the problem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E98C68-6F61-A964-1510-8D9FAB543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>
                <a:effectLst/>
              </a:rPr>
              <a:t>1.2 Explain how the chosen improvement project relates to at least two of the six domains of quality in healthcare.</a:t>
            </a:r>
            <a:endParaRPr lang="en-GB" sz="3600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43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58EDE-314A-A4B1-1F2A-587B58ECC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Understanding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C8B6B-965D-1137-1D80-AAEBFE212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" indent="0" algn="l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800" kern="1200" dirty="0">
                <a:effectLst/>
              </a:rPr>
              <a:t>1.3 Use two improvement tools to understand the problem.  Examples of the improvement tools could include; </a:t>
            </a:r>
            <a:endParaRPr lang="en-GB" sz="3600" dirty="0">
              <a:effectLst/>
            </a:endParaRPr>
          </a:p>
          <a:p>
            <a:pPr marL="274320" algn="just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800" kern="1200" dirty="0">
                <a:effectLst/>
              </a:rPr>
              <a:t>Process map</a:t>
            </a:r>
            <a:endParaRPr lang="en-GB" sz="3600" dirty="0">
              <a:effectLst/>
            </a:endParaRPr>
          </a:p>
          <a:p>
            <a:pPr marL="274320" algn="just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800" kern="1200" dirty="0">
                <a:effectLst/>
              </a:rPr>
              <a:t>Fish bone</a:t>
            </a:r>
            <a:endParaRPr lang="en-GB" sz="3600" dirty="0">
              <a:effectLst/>
            </a:endParaRPr>
          </a:p>
          <a:p>
            <a:pPr marL="274320" algn="just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800" kern="1200" dirty="0">
                <a:effectLst/>
              </a:rPr>
              <a:t>Five Whys</a:t>
            </a:r>
            <a:endParaRPr lang="en-GB" sz="3600" dirty="0">
              <a:effectLst/>
            </a:endParaRPr>
          </a:p>
          <a:p>
            <a:pPr marL="274320" algn="just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800" kern="1200" dirty="0">
                <a:effectLst/>
              </a:rPr>
              <a:t>Pareto chart</a:t>
            </a:r>
            <a:endParaRPr lang="en-GB" sz="3600" dirty="0">
              <a:effectLst/>
            </a:endParaRPr>
          </a:p>
          <a:p>
            <a:pPr marL="274320" algn="l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800" kern="1200" dirty="0">
                <a:effectLst/>
              </a:rPr>
              <a:t>Driver diagram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09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CA392-3160-D129-6DFC-56A4E08A1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Involve others in Improvement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2D8E418-C206-9ACE-5BB7-A15E5D861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ffectLst/>
              </a:rPr>
              <a:t>2.1 Explain how stakeholders have been identified and their engagement throughout the project (no personal identification</a:t>
            </a:r>
            <a:r>
              <a:rPr lang="en-GB" dirty="0"/>
              <a:t>)</a:t>
            </a:r>
            <a:r>
              <a:rPr lang="en-GB" dirty="0">
                <a:effectLst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3344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2912-E422-F872-A808-2C5B5E8C5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Involve other in Improvement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40A14-89EA-C461-6EF7-285DF386F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2.2 Identify the Project Team</a:t>
            </a:r>
          </a:p>
        </p:txBody>
      </p:sp>
    </p:spTree>
    <p:extLst>
      <p:ext uri="{BB962C8B-B14F-4D97-AF65-F5344CB8AC3E}">
        <p14:creationId xmlns:p14="http://schemas.microsoft.com/office/powerpoint/2010/main" val="149747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D439B-74B2-6D7A-5640-FB4254815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Involve others in Improvement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883A0C-BE81-D309-750C-7DBB7462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2.3 Identify where the project sits on the Co-production Ladder</a:t>
            </a:r>
          </a:p>
        </p:txBody>
      </p:sp>
    </p:spTree>
    <p:extLst>
      <p:ext uri="{BB962C8B-B14F-4D97-AF65-F5344CB8AC3E}">
        <p14:creationId xmlns:p14="http://schemas.microsoft.com/office/powerpoint/2010/main" val="97179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1548B-8E9E-96B4-4655-9BEDCDB75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What are you trying to accomplish?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40530-189D-72CF-96B7-F4E98BDE9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3.1 Write a SMART aim statement</a:t>
            </a:r>
          </a:p>
        </p:txBody>
      </p:sp>
    </p:spTree>
    <p:extLst>
      <p:ext uri="{BB962C8B-B14F-4D97-AF65-F5344CB8AC3E}">
        <p14:creationId xmlns:p14="http://schemas.microsoft.com/office/powerpoint/2010/main" val="139276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0FEBE-1DE8-6826-5221-AF32BEC8C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Measure throughout the project: How will we know a change is an improvement?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89494-294C-35DE-1BDE-698F3E0D6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kern="1200" dirty="0">
                <a:effectLst/>
              </a:rPr>
              <a:t>4.1 Identify the outcome and process measure(s) of the improvement project</a:t>
            </a:r>
            <a:endParaRPr lang="en-GB" sz="3600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2238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399761264E54981E278C1F62E21B5" ma:contentTypeVersion="18" ma:contentTypeDescription="Create a new document." ma:contentTypeScope="" ma:versionID="921c958a70ec1f23a8d6224e31c103a7">
  <xsd:schema xmlns:xsd="http://www.w3.org/2001/XMLSchema" xmlns:xs="http://www.w3.org/2001/XMLSchema" xmlns:p="http://schemas.microsoft.com/office/2006/metadata/properties" xmlns:ns1="http://schemas.microsoft.com/sharepoint/v3" xmlns:ns2="b9f66b55-201f-4f61-b679-2e6853faff47" xmlns:ns3="b7d8a916-f66b-4128-afa2-e6db34bc92b9" targetNamespace="http://schemas.microsoft.com/office/2006/metadata/properties" ma:root="true" ma:fieldsID="9748f749d1b168fc5f965656c7f99e1d" ns1:_="" ns2:_="" ns3:_="">
    <xsd:import namespace="http://schemas.microsoft.com/sharepoint/v3"/>
    <xsd:import namespace="b9f66b55-201f-4f61-b679-2e6853faff47"/>
    <xsd:import namespace="b7d8a916-f66b-4128-afa2-e6db34bc92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Document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66b55-201f-4f61-b679-2e6853faff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DocumentType" ma:index="25" ma:displayName="Document Type" ma:format="Dropdown" ma:internalName="DocumentType">
      <xsd:simpleType>
        <xsd:restriction base="dms:Choice">
          <xsd:enumeration value="User Guide"/>
          <xsd:enumeration value="SOP"/>
          <xsd:enumeration value="Policy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d8a916-f66b-4128-afa2-e6db34bc92b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6b5a6a1-64ea-4d36-865d-02b2fa01fcdf}" ma:internalName="TaxCatchAll" ma:showField="CatchAllData" ma:web="b7d8a916-f66b-4128-afa2-e6db34bc92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f66b55-201f-4f61-b679-2e6853faff47">
      <Terms xmlns="http://schemas.microsoft.com/office/infopath/2007/PartnerControls"/>
    </lcf76f155ced4ddcb4097134ff3c332f>
    <TaxCatchAll xmlns="b7d8a916-f66b-4128-afa2-e6db34bc92b9" xsi:nil="true"/>
    <SharedWithUsers xmlns="b7d8a916-f66b-4128-afa2-e6db34bc92b9">
      <UserInfo>
        <DisplayName>Gethin Pugh (HEIW)</DisplayName>
        <AccountId>26</AccountId>
        <AccountType/>
      </UserInfo>
      <UserInfo>
        <DisplayName>Susan Goodfellow (HEIW)</DisplayName>
        <AccountId>36</AccountId>
        <AccountType/>
      </UserInfo>
      <UserInfo>
        <DisplayName>Ewart Johnstone (HEIW)</DisplayName>
        <AccountId>31</AccountId>
        <AccountType/>
      </UserInfo>
      <UserInfo>
        <DisplayName>Sue Stokes (HEIW)</DisplayName>
        <AccountId>35</AccountId>
        <AccountType/>
      </UserInfo>
      <UserInfo>
        <DisplayName>Helen Lane (HEIW)</DisplayName>
        <AccountId>32</AccountId>
        <AccountType/>
      </UserInfo>
      <UserInfo>
        <DisplayName>Jannine Jones (HEIW)</DisplayName>
        <AccountId>75</AccountId>
        <AccountType/>
      </UserInfo>
    </SharedWithUsers>
    <_ip_UnifiedCompliancePolicyUIAction xmlns="http://schemas.microsoft.com/sharepoint/v3" xsi:nil="true"/>
    <DocumentType xmlns="b9f66b55-201f-4f61-b679-2e6853faff47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CE433B0-82F7-4103-A236-3D814F19A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9f66b55-201f-4f61-b679-2e6853faff47"/>
    <ds:schemaRef ds:uri="b7d8a916-f66b-4128-afa2-e6db34bc92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06B783-B28F-4D9A-8AF0-395569F00F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A476EA-961F-435D-80D7-285A04F651C2}">
  <ds:schemaRefs>
    <ds:schemaRef ds:uri="http://schemas.microsoft.com/office/2006/metadata/properties"/>
    <ds:schemaRef ds:uri="http://schemas.microsoft.com/office/infopath/2007/PartnerControls"/>
    <ds:schemaRef ds:uri="2479a6cc-7fec-4826-92a2-de013c8578e8"/>
    <ds:schemaRef ds:uri="6a484cfe-5ba1-422c-87c4-f1b6b2403152"/>
    <ds:schemaRef ds:uri="b9f66b55-201f-4f61-b679-2e6853faff47"/>
    <ds:schemaRef ds:uri="b7d8a916-f66b-4128-afa2-e6db34bc92b9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703</Words>
  <Application>Microsoft Office PowerPoint</Application>
  <PresentationFormat>Widescreen</PresentationFormat>
  <Paragraphs>61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Title of QI project</vt:lpstr>
      <vt:lpstr>1. Understanding the problem</vt:lpstr>
      <vt:lpstr>1. Understanding the problem</vt:lpstr>
      <vt:lpstr>1. Understanding the problem</vt:lpstr>
      <vt:lpstr>2. Involve others in Improvement</vt:lpstr>
      <vt:lpstr>2. Involve other in Improvement</vt:lpstr>
      <vt:lpstr>2. Involve others in Improvement</vt:lpstr>
      <vt:lpstr>3. What are you trying to accomplish?</vt:lpstr>
      <vt:lpstr>4. Measure throughout the project: How will we know a change is an improvement? </vt:lpstr>
      <vt:lpstr>4. Measure throughout the project: How will we know a change is an improvement? </vt:lpstr>
      <vt:lpstr>4. Measure throughout the project: How will we know a change is an improvement? </vt:lpstr>
      <vt:lpstr>5. Generate ideas and test Changes: What change can we make that will result in improvement?</vt:lpstr>
      <vt:lpstr>5. Generate ideas and test Changes: What change can we make that will result in improvement?</vt:lpstr>
      <vt:lpstr>5. Generate ideas and test Changes: What change can we make that will result in improvement?</vt:lpstr>
      <vt:lpstr>5. Generate ideas and test Changes: What change can we make that will result in improvement?</vt:lpstr>
      <vt:lpstr>6. Reflection and next steps</vt:lpstr>
      <vt:lpstr>6. Reflection and next steps</vt:lpstr>
      <vt:lpstr>6. Reflection and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QI project</dc:title>
  <dc:creator>Michael Fealey (HEIW)</dc:creator>
  <cp:lastModifiedBy>So Sum Gloria Lau (HEIW)</cp:lastModifiedBy>
  <cp:revision>3</cp:revision>
  <dcterms:created xsi:type="dcterms:W3CDTF">2023-08-15T09:37:12Z</dcterms:created>
  <dcterms:modified xsi:type="dcterms:W3CDTF">2026-07-27T10:20:33Z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0x010100F12399761264E54981E278C1F62E21B5</vt:lpwstr>
  </property>
  <property fmtid="{D5CDD505-2E9C-101B-9397-08002B2CF9AE}" pid="3" name="MediaServiceImageTags">
    <vt:lpwstr/>
  </property>
</Properties>
</file>