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40"/>
  </p:notesMasterIdLst>
  <p:handoutMasterIdLst>
    <p:handoutMasterId r:id="rId41"/>
  </p:handoutMasterIdLst>
  <p:sldIdLst>
    <p:sldId id="366" r:id="rId6"/>
    <p:sldId id="367" r:id="rId7"/>
    <p:sldId id="353" r:id="rId8"/>
    <p:sldId id="256" r:id="rId9"/>
    <p:sldId id="319" r:id="rId10"/>
    <p:sldId id="355" r:id="rId11"/>
    <p:sldId id="318" r:id="rId12"/>
    <p:sldId id="317" r:id="rId13"/>
    <p:sldId id="320" r:id="rId14"/>
    <p:sldId id="356" r:id="rId15"/>
    <p:sldId id="324" r:id="rId16"/>
    <p:sldId id="323" r:id="rId17"/>
    <p:sldId id="322" r:id="rId18"/>
    <p:sldId id="321" r:id="rId19"/>
    <p:sldId id="325" r:id="rId20"/>
    <p:sldId id="329" r:id="rId21"/>
    <p:sldId id="328" r:id="rId22"/>
    <p:sldId id="327" r:id="rId23"/>
    <p:sldId id="326" r:id="rId24"/>
    <p:sldId id="351" r:id="rId25"/>
    <p:sldId id="335" r:id="rId26"/>
    <p:sldId id="334" r:id="rId27"/>
    <p:sldId id="336" r:id="rId28"/>
    <p:sldId id="339" r:id="rId29"/>
    <p:sldId id="338" r:id="rId30"/>
    <p:sldId id="364" r:id="rId31"/>
    <p:sldId id="350" r:id="rId32"/>
    <p:sldId id="337" r:id="rId33"/>
    <p:sldId id="361" r:id="rId34"/>
    <p:sldId id="343" r:id="rId35"/>
    <p:sldId id="342" r:id="rId36"/>
    <p:sldId id="369" r:id="rId37"/>
    <p:sldId id="370" r:id="rId38"/>
    <p:sldId id="344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13BB405-0A1B-10DE-157C-FBCF3ABE6048}" name="Sana Movahedi" initials="SM" userId="9b33d5ae73dd3fe3" providerId="Windows Live"/>
  <p188:author id="{49349C2F-858F-DA1D-2586-F6AC5E6ABAE1}" name="Myles Desantos" initials="MD" userId="S::MYLES.DESANTOS@hee.nhs.uk::40443607-db59-4284-9b17-ee50a83a2a00" providerId="AD"/>
  <p188:author id="{7FC21238-20C1-6FF7-600A-3EC06BB0E6C2}" name="Jessica Tollerfield" initials="JT" userId="S::Jessica.Tollerfield@hee.nhs.uk::8242fa75-7558-499c-882f-30ae87a56b34" providerId="AD"/>
  <p188:author id="{E13F4149-FC98-865E-ECB3-A37CCB303653}" name="peter briggs" initials="pb" userId="5143f88e16f85bf5" providerId="Windows Live"/>
  <p188:author id="{41F81BDF-3873-D958-D91A-8D9D5B81652E}" name="Myles Desantos" initials="MD" userId="S::myles.desantos@hee.nhs.uk::40443607-db59-4284-9b17-ee50a83a2a0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colm Smith" initials="MS" lastIdx="44" clrIdx="0">
    <p:extLst>
      <p:ext uri="{19B8F6BF-5375-455C-9EA6-DF929625EA0E}">
        <p15:presenceInfo xmlns:p15="http://schemas.microsoft.com/office/powerpoint/2012/main" userId="S::Malcolm.Smith@hee.nhs.uk::355887af-97b9-43d6-90ba-942d0ae97c35" providerId="AD"/>
      </p:ext>
    </p:extLst>
  </p:cmAuthor>
  <p:cmAuthor id="2" name="Jessica Tollerfield" initials="JT" lastIdx="21" clrIdx="1">
    <p:extLst>
      <p:ext uri="{19B8F6BF-5375-455C-9EA6-DF929625EA0E}">
        <p15:presenceInfo xmlns:p15="http://schemas.microsoft.com/office/powerpoint/2012/main" userId="S::Jessica.Tollerfield@hee.nhs.uk::8242fa75-7558-499c-882f-30ae87a56b34" providerId="AD"/>
      </p:ext>
    </p:extLst>
  </p:cmAuthor>
  <p:cmAuthor id="3" name="peter briggs" initials="pb" lastIdx="15" clrIdx="2">
    <p:extLst>
      <p:ext uri="{19B8F6BF-5375-455C-9EA6-DF929625EA0E}">
        <p15:presenceInfo xmlns:p15="http://schemas.microsoft.com/office/powerpoint/2012/main" userId="5143f88e16f85bf5" providerId="Windows Live"/>
      </p:ext>
    </p:extLst>
  </p:cmAuthor>
  <p:cmAuthor id="4" name="Peter Briggs" initials="PB" lastIdx="6" clrIdx="3">
    <p:extLst>
      <p:ext uri="{19B8F6BF-5375-455C-9EA6-DF929625EA0E}">
        <p15:presenceInfo xmlns:p15="http://schemas.microsoft.com/office/powerpoint/2012/main" userId="S::peter.briggs@hee.nhs.uk::f7df0da1-f86c-4922-8ccc-4bfcdec1596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888" y="4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1487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commentAuthors" Target="commentAuthors.xml"/><Relationship Id="rId47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1038609-8B28-45AD-AEEE-A17344821C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4ABED-D37A-4DA4-A370-2D02AFA4638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39F43-FFDB-40AF-97AB-E7EB09C7EB14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C30FCE-9820-4F8F-988F-1510865626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D6088F-E3EC-4899-923D-F4B7D27186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94F36-2FB9-4ADA-A0EB-2C4361304D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448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4287C-10A4-4608-A12C-257285C3841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201F1-D6EC-493C-AF87-F82E4411EF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649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9BA4C-8E88-4E7D-96D3-34A9923B8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8C745E-EBCE-488A-AC85-A5F33C5193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58035-CCD3-477A-BEA1-34E118F4A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8064C-45DE-45EB-9424-75CD52EE7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6AAE3-19E2-48D4-AA9A-CDF6C8B48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483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1546B-62B7-492B-857A-97E35BCD6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20D9E6-15F0-4F7B-B651-6182B6F8B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3B1F4-BCC5-4B13-B4D7-EFD128CC6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2C645-1CDA-4641-B3D3-06A291338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3B44D-FB74-4CF9-A297-53F6BA6A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87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C53606-F949-43AC-A73B-C8889B352B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D7A554-FA50-4037-8E16-E79B4CC56B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7BA4E-F311-49AA-86BB-D50FA94D5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118B3-3F6F-4F60-87D2-ED34F7538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EC205-7E82-40F0-ABF8-D6148724B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063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1148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977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1" y="547688"/>
            <a:ext cx="11036300" cy="8429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4200" y="1625600"/>
            <a:ext cx="5416551" cy="41798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3951" y="1625600"/>
            <a:ext cx="5416549" cy="41798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769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710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63E8E-86A5-4026-865F-5A20DE8F1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97E2B-AF15-4043-8AC1-A8B90728A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2251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AC43F-6B66-452A-A169-39546F752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667E9-F6D3-41AF-8889-854028F7D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F7A17-58FD-4B8A-854D-40114A55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361F78-9C4F-4DB5-9356-2DAB40D25D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676" y="6027530"/>
            <a:ext cx="5508567" cy="5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2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72609-1C2A-4DAC-9F5A-0B0AA2D19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9EFD32-5299-4E35-BCE3-B6D1698B7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639E0-35BD-4ED3-A638-C5E2614DC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DBE88-6756-4D5F-AE5A-D3521FCFF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AE132-4BCE-453A-B838-6A86F44F7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78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0CE8D-736F-4DA4-B691-FC94ED38B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4B233-EE7A-4E82-AA0C-3B4212FF8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49D3D6-73F1-4F63-9C09-3DA09B00E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A84C30-0FA3-4478-BB42-DC33D8C84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586C8-8ACD-4DE1-9348-C9067344D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AF4B14-AB31-4CC9-BAC3-E42E88DA6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064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A1871-FE9B-46FA-96C7-A334F0D41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8BDFD0-7787-43AA-8B82-3B8BA81A7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3D6FB4-CC1C-4157-A6A6-ABE966376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25C1FA-FF8A-41A4-97F9-4DCF768FEC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C93D44-C23A-42BE-8A82-73C3B017E8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44B2C-33C4-4901-90E5-3999448B7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5A10CB-4A05-44D6-A77C-2B5DA5ACD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83A34D-76AF-48F2-AACC-2B031837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00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E9477-5B24-40D6-B18E-7BB815119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3BA118-5120-4871-BF13-F7A40C46D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2F5B28-FCF4-4253-93CF-E7398BC4A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5BD059-ABB2-48B2-9341-0852708D2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699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8D5444-23C2-436F-B9ED-B728D8349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1A6D8-647A-4254-9147-69F193046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FE9599-4BB6-46CC-A236-AF82F940D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3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27C0D-950D-46B9-9DAD-5119668C2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21A33-904B-4F80-B4FE-F810F8BD6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EEA7A5-943F-4084-958D-AF24C188C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BC2DC5-86F0-42CA-BA5E-FA55C9826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0EE788-84B5-4E9B-BC0F-205B5EBD2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3D715-C73F-44CB-8D6D-DBF7F1E2F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080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7B1AD-81E3-4065-9BC9-9A6A5E3B2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1C8DDC-FDC0-4DD4-BDD7-E7C488925C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0C3DBE-8C77-413F-AF8C-EC68AC059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7C268-44B2-4E1E-89B6-CE1CE0B8D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8AF749-C67F-430C-92C4-88E9A0CCB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88D21-200F-468B-BEBB-6A2D3E257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819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73620B-EF7D-4D32-BC5C-6D6AD8E39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8C33B0-F9EE-4B5D-B97D-847D3682B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1CD5F-BD19-457C-9D28-51DFB7ED87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4D03F-B839-4C90-878B-BA63C52D1A85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A7C20-BAAF-4439-BB4A-3144B89DC9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656A3-A744-4C52-A11E-FDCBCC5443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209AA-3DE6-4631-8301-FACA6B869D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087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R:\Depts\Communications\Marketing\Branding\PPT\white-bubble-border_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4516967" y="6021288"/>
            <a:ext cx="7531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GB" sz="1600" b="1" i="1">
                <a:solidFill>
                  <a:srgbClr val="5BBF21"/>
                </a:solidFill>
                <a:latin typeface="Frutiger Neue LT Pro Regular" pitchFamily="34" charset="0"/>
                <a:cs typeface="Arial" charset="0"/>
              </a:rPr>
              <a:t>Developing people for health and healthcare</a:t>
            </a:r>
          </a:p>
        </p:txBody>
      </p:sp>
      <p:sp>
        <p:nvSpPr>
          <p:cNvPr id="13" name="Round Same Side Corner Rectangle 12"/>
          <p:cNvSpPr/>
          <p:nvPr/>
        </p:nvSpPr>
        <p:spPr>
          <a:xfrm>
            <a:off x="527052" y="517525"/>
            <a:ext cx="5592233" cy="895350"/>
          </a:xfrm>
          <a:prstGeom prst="round2Same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4" name="Round Same Side Corner Rectangle 13"/>
          <p:cNvSpPr/>
          <p:nvPr/>
        </p:nvSpPr>
        <p:spPr>
          <a:xfrm rot="10800000">
            <a:off x="527384" y="1412876"/>
            <a:ext cx="5592233" cy="3148013"/>
          </a:xfrm>
          <a:prstGeom prst="round2Same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</a:endParaRPr>
          </a:p>
        </p:txBody>
      </p:sp>
      <p:grpSp>
        <p:nvGrpSpPr>
          <p:cNvPr id="15" name="Group 1"/>
          <p:cNvGrpSpPr>
            <a:grpSpLocks/>
          </p:cNvGrpSpPr>
          <p:nvPr/>
        </p:nvGrpSpPr>
        <p:grpSpPr bwMode="auto">
          <a:xfrm>
            <a:off x="694267" y="674687"/>
            <a:ext cx="1327151" cy="196740"/>
            <a:chOff x="2933849" y="692696"/>
            <a:chExt cx="996429" cy="197201"/>
          </a:xfrm>
        </p:grpSpPr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465712" y="802490"/>
              <a:ext cx="464566" cy="87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r">
                <a:defRPr/>
              </a:pPr>
              <a:r>
                <a:rPr lang="en-GB" sz="850" i="1" baseline="-25000">
                  <a:solidFill>
                    <a:srgbClr val="FFFFFF"/>
                  </a:solidFill>
                  <a:latin typeface="Frutiger Neue LT Pro Regular" pitchFamily="34" charset="0"/>
                  <a:cs typeface="Arial" charset="0"/>
                </a:rPr>
                <a:t>working on behalf of </a:t>
              </a:r>
              <a:endParaRPr lang="en-GB" sz="850" baseline="-25000">
                <a:solidFill>
                  <a:srgbClr val="FFFFFF"/>
                </a:solidFill>
                <a:latin typeface="Frutiger Neue LT Pro Regular" pitchFamily="34" charset="0"/>
                <a:cs typeface="Arial" charset="0"/>
              </a:endParaRPr>
            </a:p>
          </p:txBody>
        </p:sp>
        <p:pic>
          <p:nvPicPr>
            <p:cNvPr id="17" name="Picture 17" descr="R:\Depts\Communications\Marketing\Templates\Logo\Possible logos\SharedServices-logo-WHITE-INVERSE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849" y="692696"/>
              <a:ext cx="992981" cy="135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12" descr="R:\Depts\Communications\Marketing\Branding\Logo\SharedServices\HE &amp; LETBS\PNG\NHS-HE-&amp;-LETBs_all_white_invers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818" y="674688"/>
            <a:ext cx="1845733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 descr="R:\Depts\Communications\Marketing\Branding\Logo\NHS\NHS-Constitution-logo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67" y="5975052"/>
            <a:ext cx="829733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9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b="1">
          <a:solidFill>
            <a:srgbClr val="4D4D4D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40000"/>
        </a:spcBef>
        <a:spcAft>
          <a:spcPct val="0"/>
        </a:spcAft>
        <a:defRPr sz="1600">
          <a:solidFill>
            <a:srgbClr val="4D4D4D"/>
          </a:solidFill>
          <a:latin typeface="+mn-lt"/>
        </a:defRPr>
      </a:lvl2pPr>
      <a:lvl3pPr marL="180975" indent="-177800" algn="l" rtl="0" eaLnBrk="0" fontAlgn="base" hangingPunct="0">
        <a:spcBef>
          <a:spcPct val="30000"/>
        </a:spcBef>
        <a:spcAft>
          <a:spcPct val="0"/>
        </a:spcAft>
        <a:buChar char="•"/>
        <a:defRPr sz="1600">
          <a:solidFill>
            <a:srgbClr val="4D4D4D"/>
          </a:solidFill>
          <a:latin typeface="+mn-lt"/>
        </a:defRPr>
      </a:lvl3pPr>
      <a:lvl4pPr marL="411163" indent="-228600" algn="l" rtl="0" eaLnBrk="0" fontAlgn="base" hangingPunct="0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4pPr>
      <a:lvl5pPr marL="641350" indent="-228600" algn="l" rtl="0" eaLnBrk="0" fontAlgn="base" hangingPunct="0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5pPr>
      <a:lvl6pPr marL="10985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6pPr>
      <a:lvl7pPr marL="15557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7pPr>
      <a:lvl8pPr marL="20129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8pPr>
      <a:lvl9pPr marL="2470150" indent="-228600" algn="l" rtl="0" eaLnBrk="1" fontAlgn="base" hangingPunct="1">
        <a:spcBef>
          <a:spcPct val="30000"/>
        </a:spcBef>
        <a:spcAft>
          <a:spcPct val="0"/>
        </a:spcAft>
        <a:buChar char="–"/>
        <a:defRPr sz="16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new.oriel.nhs.uk/Web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lasepgmdesupport.hee.nhs.uk/support/home?applicant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new.oriel.nhs.uk/Web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lasepgmdesupport.hee.nhs.uk/support/home?applicants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1A088-0388-4A1B-8FDB-8C1E9A439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06" y="1253270"/>
            <a:ext cx="10874188" cy="371425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Hyfforddiant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Deintyddol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Sylfaenol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(DFT)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Recriwtio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i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gefnogi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Mynediad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i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Hyfforddiant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ar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gyfer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mynediad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Medi 2023.  </a:t>
            </a:r>
            <a:br>
              <a:rPr lang="en-GB" sz="3200" b="1" dirty="0">
                <a:latin typeface="Arial"/>
                <a:cs typeface="Arial" pitchFamily="34" charset="0"/>
              </a:rPr>
            </a:br>
            <a:r>
              <a:rPr lang="en-GB" sz="2400" b="1" dirty="0" err="1">
                <a:latin typeface="Arial"/>
                <a:cs typeface="Arial" pitchFamily="34" charset="0"/>
              </a:rPr>
              <a:t>Cyflwyniad</a:t>
            </a:r>
            <a:r>
              <a:rPr lang="en-GB" sz="2400" b="1" dirty="0">
                <a:latin typeface="Arial"/>
                <a:cs typeface="Arial" pitchFamily="34" charset="0"/>
              </a:rPr>
              <a:t> Deon </a:t>
            </a:r>
            <a:r>
              <a:rPr lang="en-GB" sz="2400" b="1" dirty="0" err="1">
                <a:latin typeface="Arial"/>
                <a:cs typeface="Arial" pitchFamily="34" charset="0"/>
              </a:rPr>
              <a:t>Deintyddol</a:t>
            </a:r>
            <a:r>
              <a:rPr lang="en-GB" sz="2400" b="1" dirty="0">
                <a:latin typeface="Arial"/>
                <a:cs typeface="Arial" pitchFamily="34" charset="0"/>
              </a:rPr>
              <a:t> </a:t>
            </a:r>
            <a:r>
              <a:rPr lang="en-GB" sz="2400" b="1" dirty="0" err="1">
                <a:latin typeface="Arial"/>
                <a:cs typeface="Arial" pitchFamily="34" charset="0"/>
              </a:rPr>
              <a:t>Ôl-Raddedig</a:t>
            </a:r>
            <a:br>
              <a:rPr lang="en-GB" sz="3200" b="1" dirty="0">
                <a:ea typeface="+mj-lt"/>
                <a:cs typeface="+mj-lt"/>
              </a:rPr>
            </a:br>
            <a:r>
              <a:rPr lang="en-GB" sz="31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Mehefin</a:t>
            </a:r>
            <a:r>
              <a:rPr lang="en-GB" sz="31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GB" sz="3100" b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Gorffennaf</a:t>
            </a:r>
            <a:r>
              <a:rPr lang="en-GB" sz="31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2022 </a:t>
            </a:r>
            <a:r>
              <a:rPr lang="en-GB" sz="31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377668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CF141-232E-42C4-80E5-A5C611AF2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6831"/>
            <a:ext cx="10515600" cy="599609"/>
          </a:xfrm>
        </p:spPr>
        <p:txBody>
          <a:bodyPr>
            <a:normAutofit/>
          </a:bodyPr>
          <a:lstStyle/>
          <a:p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Proses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Recriwtio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gyfer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mynediad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2023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F3535-A491-4F3E-9376-3F9A730AB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378"/>
            <a:ext cx="10515600" cy="320942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Rancio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pwysiad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sgoriau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i’w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gadarnhau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. Mi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fydd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pwysiad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unai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yn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:</a:t>
            </a:r>
          </a:p>
          <a:p>
            <a:pPr marL="0" indent="0">
              <a:buNone/>
            </a:pPr>
            <a:endParaRPr lang="en-GB" dirty="0">
              <a:latin typeface="Calibri" panose="020F0502020204030204"/>
              <a:ea typeface="ＭＳ Ｐゴシック" pitchFamily="34" charset="-128"/>
              <a:cs typeface="Calibri" panose="020F0502020204030204"/>
            </a:endParaRPr>
          </a:p>
          <a:p>
            <a:pPr lvl="1"/>
            <a:r>
              <a:rPr lang="en-GB" b="1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Asesiad</a:t>
            </a:r>
            <a:r>
              <a:rPr lang="en-GB" b="1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SJT (75%) ac </a:t>
            </a:r>
            <a:r>
              <a:rPr lang="en-GB" b="1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elfen</a:t>
            </a:r>
            <a:r>
              <a:rPr lang="en-GB" b="1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b="1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ychwanegol</a:t>
            </a:r>
            <a:r>
              <a:rPr lang="en-GB" b="1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b="1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e.e.</a:t>
            </a:r>
            <a:r>
              <a:rPr lang="en-GB" b="1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b="1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Gorsaf</a:t>
            </a:r>
            <a:r>
              <a:rPr lang="en-GB" b="1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b="1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cyfweliad</a:t>
            </a:r>
            <a:r>
              <a:rPr lang="en-GB" b="1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b="1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cyfathrebiad</a:t>
            </a:r>
            <a:r>
              <a:rPr lang="en-GB" b="1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b="1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rhithwir</a:t>
            </a:r>
            <a:r>
              <a:rPr lang="en-GB" b="1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. (25%)                 </a:t>
            </a:r>
          </a:p>
          <a:p>
            <a:pPr lvl="1"/>
            <a:r>
              <a:rPr lang="en-GB" b="1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Asesiad</a:t>
            </a:r>
            <a:r>
              <a:rPr lang="en-GB" b="1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SJT (100%)</a:t>
            </a:r>
          </a:p>
          <a:p>
            <a:endParaRPr lang="en-GB" dirty="0">
              <a:latin typeface="Calibri" panose="020F0502020204030204"/>
              <a:ea typeface="ＭＳ Ｐゴシック" pitchFamily="34" charset="-128"/>
              <a:cs typeface="Calibri" panose="020F0502020204030204"/>
            </a:endParaRPr>
          </a:p>
          <a:p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Mae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cynlluniau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/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practisau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poblogaidd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yn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debygol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o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fod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yn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fwy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cystadleuol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(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mwy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o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ymgeiswyr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i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bob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lle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)</a:t>
            </a:r>
          </a:p>
          <a:p>
            <a:pPr marL="0" indent="0">
              <a:buNone/>
            </a:pPr>
            <a:endParaRPr lang="en-GB" dirty="0">
              <a:latin typeface="Calibri" panose="020F0502020204030204"/>
              <a:ea typeface="ＭＳ Ｐゴシック" pitchFamily="34" charset="-128"/>
              <a:cs typeface="Calibri" panose="020F0502020204030204"/>
            </a:endParaRPr>
          </a:p>
          <a:p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Proses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yn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cydymffurfio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â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gofynion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cyfraith</a:t>
            </a:r>
            <a:r>
              <a:rPr lang="en-GB" dirty="0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 </a:t>
            </a:r>
            <a:r>
              <a:rPr lang="en-GB" dirty="0" err="1">
                <a:latin typeface="Calibri" panose="020F0502020204030204"/>
                <a:ea typeface="ＭＳ Ｐゴシック" pitchFamily="34" charset="-128"/>
                <a:cs typeface="Calibri" panose="020F0502020204030204"/>
              </a:rPr>
              <a:t>cyflogaeth</a:t>
            </a:r>
            <a:endParaRPr lang="en-GB" dirty="0">
              <a:latin typeface="Calibri" panose="020F0502020204030204"/>
              <a:ea typeface="ＭＳ Ｐゴシック" pitchFamily="34" charset="-128"/>
              <a:cs typeface="Calibri" panose="020F0502020204030204"/>
            </a:endParaRPr>
          </a:p>
          <a:p>
            <a:pPr lvl="1"/>
            <a:endParaRPr lang="en-GB" b="1" dirty="0">
              <a:latin typeface="Calibri" panose="020F0502020204030204"/>
              <a:ea typeface="ＭＳ Ｐゴシック" pitchFamily="34" charset="-128"/>
              <a:cs typeface="Calibri" panose="020F0502020204030204"/>
            </a:endParaRPr>
          </a:p>
          <a:p>
            <a:pPr marL="457200" lvl="1" indent="0">
              <a:buNone/>
            </a:pPr>
            <a:endParaRPr lang="en-GB" b="1" dirty="0">
              <a:latin typeface="Calibri" panose="020F0502020204030204"/>
              <a:ea typeface="ＭＳ Ｐゴシック" pitchFamily="34" charset="-128"/>
              <a:cs typeface="Calibri" panose="020F0502020204030204"/>
            </a:endParaRPr>
          </a:p>
          <a:p>
            <a:pPr marL="457200" lvl="1" indent="0">
              <a:buNone/>
            </a:pPr>
            <a:endParaRPr lang="en-GB" b="1" dirty="0">
              <a:latin typeface="Calibri" panose="020F0502020204030204"/>
              <a:ea typeface="ＭＳ Ｐゴシック" pitchFamily="34" charset="-128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96704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76810-E119-4E67-AC98-034D24ED3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kern="0" dirty="0" err="1">
                <a:solidFill>
                  <a:srgbClr val="0072C6"/>
                </a:solidFill>
                <a:latin typeface="Arial"/>
              </a:rPr>
              <a:t>Cefnogi</a:t>
            </a:r>
            <a:r>
              <a:rPr lang="en-US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US" sz="2800" b="1" kern="0" dirty="0" err="1">
                <a:solidFill>
                  <a:srgbClr val="0072C6"/>
                </a:solidFill>
                <a:latin typeface="Arial"/>
              </a:rPr>
              <a:t>ymgeiswyr</a:t>
            </a:r>
            <a:r>
              <a:rPr lang="en-US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US" sz="2800" b="1" kern="0" dirty="0" err="1">
                <a:solidFill>
                  <a:srgbClr val="0072C6"/>
                </a:solidFill>
                <a:latin typeface="Arial"/>
              </a:rPr>
              <a:t>âg</a:t>
            </a:r>
            <a:r>
              <a:rPr lang="en-US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US" sz="2800" b="1" kern="0" dirty="0" err="1">
                <a:solidFill>
                  <a:srgbClr val="0072C6"/>
                </a:solidFill>
                <a:latin typeface="Arial"/>
              </a:rPr>
              <a:t>anabledd</a:t>
            </a:r>
            <a:br>
              <a:rPr lang="en-US" sz="2800" b="1" kern="0" dirty="0">
                <a:solidFill>
                  <a:srgbClr val="0072C6"/>
                </a:solidFill>
                <a:latin typeface="Arial"/>
              </a:rPr>
            </a:br>
            <a:r>
              <a:rPr lang="en-US" sz="2800" b="1" kern="0" dirty="0">
                <a:solidFill>
                  <a:srgbClr val="0072C6"/>
                </a:solidFill>
                <a:latin typeface="Arial"/>
              </a:rPr>
              <a:t>-</a:t>
            </a:r>
            <a:r>
              <a:rPr lang="en-US" sz="2800" b="1" kern="0" dirty="0" err="1">
                <a:solidFill>
                  <a:srgbClr val="0072C6"/>
                </a:solidFill>
                <a:latin typeface="Arial"/>
              </a:rPr>
              <a:t>datganiad</a:t>
            </a:r>
            <a:r>
              <a:rPr lang="en-US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US" sz="2800" b="1" kern="0" dirty="0" err="1">
                <a:solidFill>
                  <a:srgbClr val="0072C6"/>
                </a:solidFill>
                <a:latin typeface="Arial"/>
              </a:rPr>
              <a:t>wrth</a:t>
            </a:r>
            <a:r>
              <a:rPr lang="en-US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US" sz="2800" b="1" kern="0" dirty="0" err="1">
                <a:solidFill>
                  <a:srgbClr val="0072C6"/>
                </a:solidFill>
                <a:latin typeface="Arial"/>
              </a:rPr>
              <a:t>gwblhau</a:t>
            </a:r>
            <a:r>
              <a:rPr lang="en-US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US" sz="2800" b="1" kern="0" dirty="0" err="1">
                <a:solidFill>
                  <a:srgbClr val="0072C6"/>
                </a:solidFill>
                <a:latin typeface="Arial"/>
              </a:rPr>
              <a:t>cais</a:t>
            </a:r>
            <a:r>
              <a:rPr lang="en-US" sz="2800" b="1" kern="0" dirty="0">
                <a:solidFill>
                  <a:srgbClr val="0072C6"/>
                </a:solidFill>
                <a:latin typeface="Arial"/>
              </a:rPr>
              <a:t>-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6D9D7-15E4-44AB-A05A-AABDF21C6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>
              <a:buFont typeface="Symbol" panose="05050102010706020507" pitchFamily="18" charset="2"/>
              <a:buChar char="·"/>
            </a:pPr>
            <a:r>
              <a:rPr lang="en-GB" kern="1200" dirty="0">
                <a:solidFill>
                  <a:srgbClr val="000000"/>
                </a:solidFill>
              </a:rPr>
              <a:t>Mae </a:t>
            </a:r>
            <a:r>
              <a:rPr lang="en-GB" kern="1200" dirty="0" err="1">
                <a:solidFill>
                  <a:srgbClr val="000000"/>
                </a:solidFill>
              </a:rPr>
              <a:t>ymgeiswyr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yn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cael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eu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hannog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i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ddatgan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unrhyw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anabledd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ar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eu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ffurflen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gais</a:t>
            </a:r>
            <a:r>
              <a:rPr lang="en-GB" kern="1200" dirty="0">
                <a:solidFill>
                  <a:srgbClr val="000000"/>
                </a:solidFill>
              </a:rPr>
              <a:t>, </a:t>
            </a:r>
            <a:r>
              <a:rPr lang="en-GB" kern="1200" dirty="0" err="1">
                <a:solidFill>
                  <a:srgbClr val="000000"/>
                </a:solidFill>
              </a:rPr>
              <a:t>i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sicrhau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eu</a:t>
            </a:r>
            <a:r>
              <a:rPr lang="en-GB" kern="1200" dirty="0">
                <a:solidFill>
                  <a:srgbClr val="000000"/>
                </a:solidFill>
              </a:rPr>
              <a:t> bod </a:t>
            </a:r>
            <a:r>
              <a:rPr lang="en-GB" kern="1200" dirty="0" err="1">
                <a:solidFill>
                  <a:srgbClr val="000000"/>
                </a:solidFill>
              </a:rPr>
              <a:t>yn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cael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eu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cefnogi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drwy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gydol</a:t>
            </a:r>
            <a:r>
              <a:rPr lang="en-GB" kern="1200" dirty="0">
                <a:solidFill>
                  <a:srgbClr val="000000"/>
                </a:solidFill>
              </a:rPr>
              <a:t> y broses. </a:t>
            </a:r>
          </a:p>
          <a:p>
            <a:pPr rtl="0">
              <a:buFont typeface="Symbol" panose="05050102010706020507" pitchFamily="18" charset="2"/>
              <a:buChar char="·"/>
            </a:pPr>
            <a:r>
              <a:rPr lang="en-GB" kern="1200" dirty="0">
                <a:solidFill>
                  <a:srgbClr val="000000"/>
                </a:solidFill>
              </a:rPr>
              <a:t> Ni all </a:t>
            </a:r>
            <a:r>
              <a:rPr lang="en-GB" kern="1200" dirty="0" err="1">
                <a:solidFill>
                  <a:srgbClr val="000000"/>
                </a:solidFill>
              </a:rPr>
              <a:t>ystyried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anabledd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unwaith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i’r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cais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gael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ei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chyflwyno</a:t>
            </a:r>
            <a:r>
              <a:rPr lang="en-GB" kern="1200" dirty="0">
                <a:solidFill>
                  <a:srgbClr val="000000"/>
                </a:solidFill>
              </a:rPr>
              <a:t>. </a:t>
            </a:r>
            <a:r>
              <a:rPr lang="en-GB" kern="1200" dirty="0" err="1">
                <a:solidFill>
                  <a:srgbClr val="000000"/>
                </a:solidFill>
              </a:rPr>
              <a:t>Dydd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Gwener</a:t>
            </a:r>
            <a:r>
              <a:rPr lang="en-GB" kern="1200" dirty="0">
                <a:solidFill>
                  <a:srgbClr val="000000"/>
                </a:solidFill>
              </a:rPr>
              <a:t> y 9fed o </a:t>
            </a:r>
            <a:r>
              <a:rPr lang="en-GB" kern="1200" dirty="0" err="1">
                <a:solidFill>
                  <a:srgbClr val="000000"/>
                </a:solidFill>
              </a:rPr>
              <a:t>Fedi</a:t>
            </a:r>
            <a:r>
              <a:rPr lang="en-GB" kern="1200" dirty="0">
                <a:solidFill>
                  <a:srgbClr val="000000"/>
                </a:solidFill>
              </a:rPr>
              <a:t> 2022 </a:t>
            </a:r>
            <a:r>
              <a:rPr lang="en-GB" kern="1200" dirty="0" err="1">
                <a:solidFill>
                  <a:srgbClr val="000000"/>
                </a:solidFill>
              </a:rPr>
              <a:t>yw’r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terfyn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amser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olaf</a:t>
            </a:r>
            <a:r>
              <a:rPr lang="en-GB" kern="1200" dirty="0">
                <a:solidFill>
                  <a:srgbClr val="000000"/>
                </a:solidFill>
              </a:rPr>
              <a:t> un </a:t>
            </a:r>
            <a:r>
              <a:rPr lang="en-GB" kern="1200" dirty="0" err="1">
                <a:solidFill>
                  <a:srgbClr val="000000"/>
                </a:solidFill>
              </a:rPr>
              <a:t>ar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gyfer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hyn</a:t>
            </a:r>
            <a:r>
              <a:rPr lang="en-GB" kern="1200" dirty="0">
                <a:solidFill>
                  <a:srgbClr val="000000"/>
                </a:solidFill>
              </a:rPr>
              <a:t> (</a:t>
            </a:r>
            <a:r>
              <a:rPr lang="en-GB" kern="1200" dirty="0" err="1">
                <a:solidFill>
                  <a:srgbClr val="000000"/>
                </a:solidFill>
              </a:rPr>
              <a:t>dyddiad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cau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ceisiadau</a:t>
            </a:r>
            <a:r>
              <a:rPr lang="en-GB" kern="1200" dirty="0">
                <a:solidFill>
                  <a:srgbClr val="000000"/>
                </a:solidFill>
              </a:rPr>
              <a:t>), </a:t>
            </a:r>
            <a:r>
              <a:rPr lang="en-GB" kern="1200" dirty="0" err="1">
                <a:solidFill>
                  <a:srgbClr val="000000"/>
                </a:solidFill>
              </a:rPr>
              <a:t>ar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ôl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hynny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ni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fydd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modd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neud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unrhyw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newidiadau</a:t>
            </a:r>
            <a:r>
              <a:rPr lang="en-GB" kern="1200" dirty="0">
                <a:solidFill>
                  <a:srgbClr val="000000"/>
                </a:solidFill>
              </a:rPr>
              <a:t>. </a:t>
            </a:r>
          </a:p>
          <a:p>
            <a:pPr rtl="0">
              <a:buFont typeface="Symbol" panose="05050102010706020507" pitchFamily="18" charset="2"/>
              <a:buChar char="·"/>
            </a:pPr>
            <a:r>
              <a:rPr lang="en-GB" kern="1200" dirty="0">
                <a:solidFill>
                  <a:srgbClr val="000000"/>
                </a:solidFill>
              </a:rPr>
              <a:t>Mi </a:t>
            </a:r>
            <a:r>
              <a:rPr lang="en-GB" kern="1200" dirty="0" err="1">
                <a:solidFill>
                  <a:srgbClr val="000000"/>
                </a:solidFill>
              </a:rPr>
              <a:t>fydd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unrhyw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lwfans</a:t>
            </a:r>
            <a:r>
              <a:rPr lang="en-GB" kern="1200" dirty="0">
                <a:solidFill>
                  <a:srgbClr val="000000"/>
                </a:solidFill>
              </a:rPr>
              <a:t> neu </a:t>
            </a:r>
            <a:r>
              <a:rPr lang="en-GB" kern="1200" dirty="0" err="1">
                <a:solidFill>
                  <a:srgbClr val="000000"/>
                </a:solidFill>
              </a:rPr>
              <a:t>newidiadau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yn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cael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eu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gwneud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yn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unol</a:t>
            </a:r>
            <a:r>
              <a:rPr lang="en-GB" kern="1200" dirty="0">
                <a:solidFill>
                  <a:srgbClr val="000000"/>
                </a:solidFill>
              </a:rPr>
              <a:t> â </a:t>
            </a:r>
            <a:r>
              <a:rPr lang="en-GB" kern="1200" dirty="0" err="1">
                <a:solidFill>
                  <a:srgbClr val="000000"/>
                </a:solidFill>
              </a:rPr>
              <a:t>pholisiau</a:t>
            </a:r>
            <a:r>
              <a:rPr lang="en-GB" kern="1200" dirty="0">
                <a:solidFill>
                  <a:srgbClr val="000000"/>
                </a:solidFill>
              </a:rPr>
              <a:t> Health Education England, </a:t>
            </a:r>
            <a:r>
              <a:rPr lang="en-GB" kern="1200" dirty="0" err="1">
                <a:solidFill>
                  <a:srgbClr val="000000"/>
                </a:solidFill>
              </a:rPr>
              <a:t>sydd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ar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gael</a:t>
            </a:r>
            <a:r>
              <a:rPr lang="en-GB" kern="1200" dirty="0">
                <a:solidFill>
                  <a:srgbClr val="000000"/>
                </a:solidFill>
              </a:rPr>
              <a:t> </a:t>
            </a:r>
            <a:r>
              <a:rPr lang="en-GB" kern="1200" dirty="0" err="1">
                <a:solidFill>
                  <a:srgbClr val="000000"/>
                </a:solidFill>
              </a:rPr>
              <a:t>ar</a:t>
            </a:r>
            <a:r>
              <a:rPr lang="en-GB" kern="1200" dirty="0">
                <a:solidFill>
                  <a:srgbClr val="000000"/>
                </a:solidFill>
              </a:rPr>
              <a:t> Oriel.</a:t>
            </a:r>
          </a:p>
        </p:txBody>
      </p:sp>
    </p:spTree>
    <p:extLst>
      <p:ext uri="{BB962C8B-B14F-4D97-AF65-F5344CB8AC3E}">
        <p14:creationId xmlns:p14="http://schemas.microsoft.com/office/powerpoint/2010/main" val="2391456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66935-A3A8-482F-87E8-81CAC6D8B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01"/>
            <a:ext cx="10515600" cy="675110"/>
          </a:xfrm>
        </p:spPr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Cefnogi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ymgeiswyr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gydag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Amgylchiadau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Arbennig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CDF6-C4B2-4938-88E3-BF2098308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3721"/>
            <a:ext cx="10515600" cy="472131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rtl="0"/>
            <a:r>
              <a:rPr lang="en-GB" sz="3200" kern="1200" dirty="0">
                <a:solidFill>
                  <a:srgbClr val="000000"/>
                </a:solidFill>
              </a:rPr>
              <a:t>Mae </a:t>
            </a:r>
            <a:r>
              <a:rPr lang="en-GB" sz="3200" kern="1200" dirty="0" err="1">
                <a:solidFill>
                  <a:srgbClr val="000000"/>
                </a:solidFill>
              </a:rPr>
              <a:t>hyn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ar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gyfer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ymgeiswyr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gyda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amgylchiadau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arbennig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gyda’r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angen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i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hyfforddi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mewn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lleoliad</a:t>
            </a:r>
            <a:r>
              <a:rPr lang="en-GB" sz="3200" kern="1200" dirty="0">
                <a:solidFill>
                  <a:srgbClr val="000000"/>
                </a:solidFill>
              </a:rPr>
              <a:t> </a:t>
            </a:r>
            <a:r>
              <a:rPr lang="en-GB" sz="3200" kern="1200" dirty="0" err="1">
                <a:solidFill>
                  <a:srgbClr val="000000"/>
                </a:solidFill>
              </a:rPr>
              <a:t>penodol</a:t>
            </a:r>
            <a:r>
              <a:rPr lang="en-GB" sz="3200" kern="1200" dirty="0">
                <a:solidFill>
                  <a:srgbClr val="000000"/>
                </a:solidFill>
              </a:rPr>
              <a:t>. </a:t>
            </a:r>
          </a:p>
          <a:p>
            <a:pPr rtl="0"/>
            <a:r>
              <a:rPr lang="en-GB" sz="3200" b="1" kern="1200" dirty="0" err="1">
                <a:solidFill>
                  <a:srgbClr val="000000"/>
                </a:solidFill>
              </a:rPr>
              <a:t>Meini</a:t>
            </a:r>
            <a:r>
              <a:rPr lang="en-GB" sz="3200" b="1" kern="1200" dirty="0">
                <a:solidFill>
                  <a:srgbClr val="000000"/>
                </a:solidFill>
              </a:rPr>
              <a:t> </a:t>
            </a:r>
            <a:r>
              <a:rPr lang="en-GB" sz="3200" b="1" kern="1200" dirty="0" err="1">
                <a:solidFill>
                  <a:srgbClr val="000000"/>
                </a:solidFill>
              </a:rPr>
              <a:t>Prawf</a:t>
            </a:r>
            <a:r>
              <a:rPr lang="en-GB" sz="3200" b="1" kern="1200" dirty="0">
                <a:solidFill>
                  <a:srgbClr val="000000"/>
                </a:solidFill>
              </a:rPr>
              <a:t> </a:t>
            </a:r>
            <a:r>
              <a:rPr lang="en-GB" sz="3200" b="1" kern="1200" dirty="0" err="1">
                <a:solidFill>
                  <a:srgbClr val="000000"/>
                </a:solidFill>
              </a:rPr>
              <a:t>Cymhwysedd</a:t>
            </a:r>
            <a:r>
              <a:rPr lang="en-GB" sz="3200" b="1" kern="1200" dirty="0">
                <a:solidFill>
                  <a:srgbClr val="000000"/>
                </a:solidFill>
              </a:rPr>
              <a:t>:</a:t>
            </a:r>
          </a:p>
          <a:p>
            <a:pPr rtl="0">
              <a:buFont typeface="Symbol" panose="05050102010706020507" pitchFamily="18" charset="2"/>
              <a:buChar char="·"/>
            </a:pPr>
            <a:r>
              <a:rPr lang="en-GB" sz="3200" b="1" kern="1200" dirty="0" err="1">
                <a:solidFill>
                  <a:srgbClr val="000000"/>
                </a:solidFill>
              </a:rPr>
              <a:t>Maen</a:t>
            </a:r>
            <a:r>
              <a:rPr lang="en-GB" sz="3200" b="1" kern="1200" dirty="0">
                <a:solidFill>
                  <a:srgbClr val="000000"/>
                </a:solidFill>
              </a:rPr>
              <a:t> </a:t>
            </a:r>
            <a:r>
              <a:rPr lang="en-GB" sz="3200" b="1" kern="1200" dirty="0" err="1">
                <a:solidFill>
                  <a:srgbClr val="000000"/>
                </a:solidFill>
              </a:rPr>
              <a:t>prawf</a:t>
            </a:r>
            <a:r>
              <a:rPr lang="en-GB" sz="3200" b="1" kern="1200" dirty="0">
                <a:solidFill>
                  <a:srgbClr val="000000"/>
                </a:solidFill>
              </a:rPr>
              <a:t> 1- </a:t>
            </a:r>
            <a:r>
              <a:rPr lang="en-GB" sz="3200" b="0" kern="1200" dirty="0" err="1">
                <a:solidFill>
                  <a:srgbClr val="000000"/>
                </a:solidFill>
              </a:rPr>
              <a:t>Ymgeisydd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yn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ofalwr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sylfaenol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i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rywun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sy’n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anabl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fel</a:t>
            </a:r>
            <a:r>
              <a:rPr lang="en-GB" sz="3200" b="0" kern="1200" dirty="0">
                <a:solidFill>
                  <a:srgbClr val="000000"/>
                </a:solidFill>
              </a:rPr>
              <a:t> y </a:t>
            </a:r>
            <a:r>
              <a:rPr lang="en-GB" sz="3200" b="0" kern="1200" dirty="0" err="1">
                <a:solidFill>
                  <a:srgbClr val="000000"/>
                </a:solidFill>
              </a:rPr>
              <a:t>diffinnir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gan</a:t>
            </a:r>
            <a:r>
              <a:rPr lang="en-GB" sz="3200" b="0" kern="1200" dirty="0">
                <a:solidFill>
                  <a:srgbClr val="000000"/>
                </a:solidFill>
              </a:rPr>
              <a:t> y </a:t>
            </a:r>
            <a:r>
              <a:rPr lang="en-GB" sz="3200" b="0" kern="1200" dirty="0" err="1">
                <a:solidFill>
                  <a:srgbClr val="000000"/>
                </a:solidFill>
              </a:rPr>
              <a:t>Ddeddf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Cydraddoldeb</a:t>
            </a:r>
            <a:r>
              <a:rPr lang="en-GB" sz="3200" b="0" kern="1200" dirty="0">
                <a:solidFill>
                  <a:srgbClr val="000000"/>
                </a:solidFill>
              </a:rPr>
              <a:t> 2013</a:t>
            </a:r>
          </a:p>
          <a:p>
            <a:pPr rtl="0">
              <a:buFont typeface="Symbol" panose="05050102010706020507" pitchFamily="18" charset="2"/>
              <a:buChar char="·"/>
            </a:pPr>
            <a:r>
              <a:rPr lang="en-GB" sz="3200" b="1" kern="1200" dirty="0" err="1">
                <a:solidFill>
                  <a:srgbClr val="000000"/>
                </a:solidFill>
              </a:rPr>
              <a:t>Maen</a:t>
            </a:r>
            <a:r>
              <a:rPr lang="en-GB" sz="3200" b="1" kern="1200" dirty="0">
                <a:solidFill>
                  <a:srgbClr val="000000"/>
                </a:solidFill>
              </a:rPr>
              <a:t> </a:t>
            </a:r>
            <a:r>
              <a:rPr lang="en-GB" sz="3200" b="1" kern="1200" dirty="0" err="1">
                <a:solidFill>
                  <a:srgbClr val="000000"/>
                </a:solidFill>
              </a:rPr>
              <a:t>prawf</a:t>
            </a:r>
            <a:r>
              <a:rPr lang="en-GB" sz="3200" b="1" kern="1200" dirty="0">
                <a:solidFill>
                  <a:srgbClr val="000000"/>
                </a:solidFill>
              </a:rPr>
              <a:t> 2- </a:t>
            </a:r>
            <a:r>
              <a:rPr lang="en-GB" sz="3200" b="0" kern="1200" dirty="0">
                <a:solidFill>
                  <a:srgbClr val="000000"/>
                </a:solidFill>
              </a:rPr>
              <a:t>Gan </a:t>
            </a:r>
            <a:r>
              <a:rPr lang="en-GB" sz="3200" b="0" kern="1200" dirty="0" err="1">
                <a:solidFill>
                  <a:srgbClr val="000000"/>
                </a:solidFill>
              </a:rPr>
              <a:t>yr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ymgeisydd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gyflwr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meddygol</a:t>
            </a:r>
            <a:r>
              <a:rPr lang="en-GB" sz="3200" b="0" kern="1200" dirty="0">
                <a:solidFill>
                  <a:srgbClr val="000000"/>
                </a:solidFill>
              </a:rPr>
              <a:t> neu </a:t>
            </a:r>
            <a:r>
              <a:rPr lang="en-GB" sz="3200" b="0" kern="1200" dirty="0" err="1">
                <a:solidFill>
                  <a:srgbClr val="000000"/>
                </a:solidFill>
              </a:rPr>
              <a:t>anabledd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ble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mae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ymweld</a:t>
            </a:r>
            <a:r>
              <a:rPr lang="en-GB" sz="3200" b="0" kern="1200" dirty="0">
                <a:solidFill>
                  <a:srgbClr val="000000"/>
                </a:solidFill>
              </a:rPr>
              <a:t> â </a:t>
            </a:r>
            <a:r>
              <a:rPr lang="en-GB" sz="3200" b="0" kern="1200" dirty="0" err="1">
                <a:solidFill>
                  <a:srgbClr val="000000"/>
                </a:solidFill>
              </a:rPr>
              <a:t>meddyg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yn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rheolaidd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ar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gyfer</a:t>
            </a:r>
            <a:r>
              <a:rPr lang="en-GB" sz="3200" b="0" kern="1200" dirty="0">
                <a:solidFill>
                  <a:srgbClr val="000000"/>
                </a:solidFill>
              </a:rPr>
              <a:t> y </a:t>
            </a:r>
            <a:r>
              <a:rPr lang="en-GB" sz="3200" b="0" kern="1200" dirty="0" err="1">
                <a:solidFill>
                  <a:srgbClr val="000000"/>
                </a:solidFill>
              </a:rPr>
              <a:t>cyflwr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mewn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lleoliad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penodol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yn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hanfodol</a:t>
            </a:r>
            <a:r>
              <a:rPr lang="en-GB" sz="3200" b="0" kern="1200" dirty="0">
                <a:solidFill>
                  <a:srgbClr val="000000"/>
                </a:solidFill>
              </a:rPr>
              <a:t>. </a:t>
            </a:r>
          </a:p>
          <a:p>
            <a:pPr rtl="0">
              <a:buFont typeface="Symbol" panose="05050102010706020507" pitchFamily="18" charset="2"/>
              <a:buChar char="·"/>
            </a:pPr>
            <a:r>
              <a:rPr lang="en-GB" sz="3200" b="1" kern="1200" dirty="0" err="1">
                <a:solidFill>
                  <a:srgbClr val="000000"/>
                </a:solidFill>
              </a:rPr>
              <a:t>Maen</a:t>
            </a:r>
            <a:r>
              <a:rPr lang="en-GB" sz="3200" b="1" kern="1200" dirty="0">
                <a:solidFill>
                  <a:srgbClr val="000000"/>
                </a:solidFill>
              </a:rPr>
              <a:t> </a:t>
            </a:r>
            <a:r>
              <a:rPr lang="en-GB" sz="3200" b="1" kern="1200" dirty="0" err="1">
                <a:solidFill>
                  <a:srgbClr val="000000"/>
                </a:solidFill>
              </a:rPr>
              <a:t>prawf</a:t>
            </a:r>
            <a:r>
              <a:rPr lang="en-GB" sz="3200" b="1" kern="1200" dirty="0">
                <a:solidFill>
                  <a:srgbClr val="000000"/>
                </a:solidFill>
              </a:rPr>
              <a:t> 3- </a:t>
            </a:r>
            <a:r>
              <a:rPr lang="en-GB" sz="3200" b="0" kern="1200" dirty="0" err="1">
                <a:solidFill>
                  <a:srgbClr val="000000"/>
                </a:solidFill>
              </a:rPr>
              <a:t>Cyfrifoldebau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Rhieniol</a:t>
            </a:r>
            <a:r>
              <a:rPr lang="en-GB" sz="3200" b="0" kern="1200" dirty="0">
                <a:solidFill>
                  <a:srgbClr val="000000"/>
                </a:solidFill>
              </a:rPr>
              <a:t> – </a:t>
            </a:r>
            <a:r>
              <a:rPr lang="en-GB" sz="3200" b="0" kern="1200" dirty="0" err="1">
                <a:solidFill>
                  <a:srgbClr val="000000"/>
                </a:solidFill>
              </a:rPr>
              <a:t>mae’r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ymgeisydd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yn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rhiant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i</a:t>
            </a:r>
            <a:r>
              <a:rPr lang="en-GB" sz="3200" b="0" kern="1200" dirty="0">
                <a:solidFill>
                  <a:srgbClr val="000000"/>
                </a:solidFill>
              </a:rPr>
              <a:t> </a:t>
            </a:r>
            <a:r>
              <a:rPr lang="en-GB" sz="3200" b="0" kern="1200" dirty="0" err="1">
                <a:solidFill>
                  <a:srgbClr val="000000"/>
                </a:solidFill>
              </a:rPr>
              <a:t>blentyn</a:t>
            </a:r>
            <a:r>
              <a:rPr lang="en-GB" sz="3200" b="0" kern="1200" dirty="0">
                <a:solidFill>
                  <a:srgbClr val="000000"/>
                </a:solidFill>
              </a:rPr>
              <a:t> o dan 18 </a:t>
            </a:r>
            <a:r>
              <a:rPr lang="en-GB" sz="3200" b="0" kern="1200" dirty="0" err="1">
                <a:solidFill>
                  <a:srgbClr val="000000"/>
                </a:solidFill>
              </a:rPr>
              <a:t>oed</a:t>
            </a:r>
            <a:r>
              <a:rPr lang="en-GB" sz="3200" b="0" kern="1200" dirty="0">
                <a:solidFill>
                  <a:srgbClr val="000000"/>
                </a:solidFill>
              </a:rPr>
              <a:t>. </a:t>
            </a:r>
            <a:endParaRPr lang="en-GB" sz="3200" b="1" kern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436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B499D-37A1-4380-8B96-52E6ABED3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9835"/>
            <a:ext cx="10515600" cy="700277"/>
          </a:xfrm>
        </p:spPr>
        <p:txBody>
          <a:bodyPr/>
          <a:lstStyle/>
          <a:p>
            <a:pPr algn="ctr"/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Pa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swyddi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sy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wedi’i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cynnwys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B9290-35AB-4E5A-9F82-E0DE0BB6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7557"/>
            <a:ext cx="10515600" cy="39660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</a:pP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Mi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fydd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swyddi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Deintyddol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Sylfaenol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sydd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ar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gael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yn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Lloegr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, Cymru a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Gogledd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Iwerddon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yn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cychwyn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</a:t>
            </a:r>
            <a:r>
              <a:rPr lang="en-GB" altLang="en-US" sz="2400" b="0" dirty="0" err="1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yn</a:t>
            </a:r>
            <a:r>
              <a:rPr lang="en-GB" altLang="en-US" sz="2400" b="0" dirty="0">
                <a:latin typeface="Tahoma" pitchFamily="34" charset="0"/>
                <a:ea typeface="ＭＳ Ｐゴシック" pitchFamily="34" charset="-128"/>
                <a:cs typeface="Tahoma" pitchFamily="34" charset="0"/>
              </a:rPr>
              <a:t> mis Medi 2023. </a:t>
            </a:r>
          </a:p>
          <a:p>
            <a:pPr marL="0" indent="0"/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Sylwch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ni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fydd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penodiad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na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chyhoeddiad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practisau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hyfforddi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a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Goruchwylwyr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Addysgol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ar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gyfer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2023/24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yn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cael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eu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cadarnhau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tan 2023, felly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mae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unrhyw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wybodaeth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lleoliad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gaiff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ei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roi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ar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wefannau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ar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gyfer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arweiniad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yn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kern="1200" dirty="0" err="1">
                <a:solidFill>
                  <a:srgbClr val="000000"/>
                </a:solidFill>
                <a:latin typeface="Tahoma" panose="020B0604030504040204" pitchFamily="34" charset="0"/>
              </a:rPr>
              <a:t>unig</a:t>
            </a:r>
            <a:r>
              <a:rPr lang="en-GB" sz="2400" kern="1200" dirty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</a:pP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Nid</a:t>
            </a:r>
            <a:r>
              <a:rPr lang="en-GB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yw</a:t>
            </a:r>
            <a:r>
              <a:rPr lang="en-GB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cysylltu</a:t>
            </a:r>
            <a:r>
              <a:rPr lang="en-GB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 nag </a:t>
            </a: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ymweld</a:t>
            </a:r>
            <a:r>
              <a:rPr lang="en-GB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 â </a:t>
            </a: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practisau</a:t>
            </a:r>
            <a:r>
              <a:rPr lang="en-GB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cyn</a:t>
            </a:r>
            <a:r>
              <a:rPr lang="en-GB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derbyn</a:t>
            </a:r>
            <a:r>
              <a:rPr lang="en-GB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cynnig</a:t>
            </a:r>
            <a:r>
              <a:rPr lang="en-GB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lleoliad</a:t>
            </a:r>
            <a:r>
              <a:rPr lang="en-GB" sz="2400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b="1" dirty="0" err="1">
                <a:solidFill>
                  <a:srgbClr val="000000"/>
                </a:solidFill>
                <a:latin typeface="Tahoma" panose="020B0604030504040204" pitchFamily="34" charset="0"/>
              </a:rPr>
              <a:t>hyfforddi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yn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cael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ei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argymell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</a:p>
          <a:p>
            <a:pPr marL="0" indent="0"/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Mi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fydd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yr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Alban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yn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recriwtio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ar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wahan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i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Hyfforddiant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Tahoma" panose="020B0604030504040204" pitchFamily="34" charset="0"/>
              </a:rPr>
              <a:t>Galwedigaethol</a:t>
            </a:r>
            <a:r>
              <a:rPr lang="en-GB" sz="2400" dirty="0">
                <a:solidFill>
                  <a:srgbClr val="000000"/>
                </a:solidFill>
                <a:latin typeface="Tahoma" panose="020B0604030504040204" pitchFamily="34" charset="0"/>
              </a:rPr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93662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9B40D-71F8-4676-9756-66783D6C0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284" y="344569"/>
            <a:ext cx="10515600" cy="1044225"/>
          </a:xfrm>
        </p:spPr>
        <p:txBody>
          <a:bodyPr/>
          <a:lstStyle/>
          <a:p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Lloegr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, Cymru a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Gogledd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Iwerddon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,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Ardaloedd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a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Deoniaethau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Health Education England.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3A986-F2D6-48A1-90AF-601754EC0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1721"/>
            <a:ext cx="10515600" cy="4841154"/>
          </a:xfrm>
        </p:spPr>
        <p:txBody>
          <a:bodyPr>
            <a:normAutofit/>
          </a:bodyPr>
          <a:lstStyle/>
          <a:p>
            <a:pPr marL="360000" indent="0">
              <a:lnSpc>
                <a:spcPts val="2500"/>
              </a:lnSpc>
            </a:pP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Gogledd</a:t>
            </a:r>
            <a:r>
              <a:rPr lang="en-GB" altLang="en-US" b="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Orllewin</a:t>
            </a:r>
            <a:endParaRPr lang="en-GB" altLang="en-US" b="0" dirty="0"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0000" indent="0">
              <a:lnSpc>
                <a:spcPts val="2500"/>
              </a:lnSpc>
            </a:pPr>
            <a:r>
              <a:rPr lang="en-GB" altLang="en-US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Canolbarth</a:t>
            </a:r>
            <a:endParaRPr lang="en-GB" altLang="en-US" dirty="0"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0000" indent="0">
              <a:lnSpc>
                <a:spcPts val="2500"/>
              </a:lnSpc>
            </a:pP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Dwyrain</a:t>
            </a:r>
            <a:r>
              <a:rPr lang="en-GB" altLang="en-US" b="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Lloegr</a:t>
            </a:r>
            <a:endParaRPr lang="en-GB" altLang="en-US" b="0" dirty="0"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0000" indent="0">
              <a:lnSpc>
                <a:spcPts val="2500"/>
              </a:lnSpc>
            </a:pPr>
            <a:r>
              <a:rPr lang="en-GB" altLang="en-US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</a:t>
            </a:r>
            <a:r>
              <a:rPr lang="en-GB" altLang="en-US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Orllewin</a:t>
            </a:r>
            <a:endParaRPr lang="en-GB" altLang="en-US" dirty="0"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0000" indent="0">
              <a:lnSpc>
                <a:spcPts val="2500"/>
              </a:lnSpc>
            </a:pPr>
            <a:r>
              <a:rPr lang="en-GB" altLang="en-US" b="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Dyffryn </a:t>
            </a: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n-GB" altLang="en-US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afwys</a:t>
            </a:r>
            <a:r>
              <a:rPr lang="en-GB" altLang="en-US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Wessex</a:t>
            </a:r>
          </a:p>
          <a:p>
            <a:pPr marL="360000" indent="0">
              <a:lnSpc>
                <a:spcPts val="2500"/>
              </a:lnSpc>
            </a:pP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Llundain</a:t>
            </a:r>
            <a:r>
              <a:rPr lang="en-GB" altLang="en-US" b="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GB" altLang="en-US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Caint</a:t>
            </a:r>
            <a:r>
              <a:rPr lang="en-GB" altLang="en-US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Surrey &amp; Sussex</a:t>
            </a:r>
          </a:p>
          <a:p>
            <a:pPr marL="360000" indent="0">
              <a:lnSpc>
                <a:spcPts val="2500"/>
              </a:lnSpc>
            </a:pP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Gogledd</a:t>
            </a:r>
            <a:r>
              <a:rPr lang="en-GB" altLang="en-US" b="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Ddwyrain</a:t>
            </a:r>
            <a:endParaRPr lang="en-GB" altLang="en-US" b="0" dirty="0"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0000" indent="0">
              <a:lnSpc>
                <a:spcPts val="2500"/>
              </a:lnSpc>
            </a:pPr>
            <a:r>
              <a:rPr lang="en-GB" altLang="en-US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Swydd</a:t>
            </a:r>
            <a:r>
              <a:rPr lang="en-GB" altLang="en-US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altLang="en-US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Efrog</a:t>
            </a:r>
            <a:r>
              <a:rPr lang="en-GB" altLang="en-US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Humber</a:t>
            </a:r>
          </a:p>
          <a:p>
            <a:pPr marL="360000" indent="0">
              <a:lnSpc>
                <a:spcPts val="2500"/>
              </a:lnSpc>
            </a:pPr>
            <a:r>
              <a:rPr lang="en-GB" altLang="en-US" b="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GB" altLang="en-US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ymru</a:t>
            </a:r>
          </a:p>
          <a:p>
            <a:pPr marL="360000" indent="0">
              <a:lnSpc>
                <a:spcPts val="2500"/>
              </a:lnSpc>
            </a:pP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Gogledd</a:t>
            </a:r>
            <a:r>
              <a:rPr lang="en-GB" altLang="en-US" b="0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altLang="en-US" b="0" dirty="0" err="1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Iwerddon</a:t>
            </a:r>
            <a:endParaRPr lang="en-GB" altLang="en-US" b="0" dirty="0">
              <a:latin typeface="Tahoma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dirty="0"/>
          </a:p>
        </p:txBody>
      </p:sp>
      <p:pic>
        <p:nvPicPr>
          <p:cNvPr id="4" name="Picture 7" descr="W:\2015 Recruitment\R1\Dental\DFT\Working Group and Board\England,%20Wales%20&amp;%20Northern%20Ireland.bmp">
            <a:extLst>
              <a:ext uri="{FF2B5EF4-FFF2-40B4-BE49-F238E27FC236}">
                <a16:creationId xmlns:a16="http://schemas.microsoft.com/office/drawing/2014/main" id="{09D0BB09-E922-4BB5-B43E-C65A59A0D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2958" y="1150164"/>
            <a:ext cx="3980842" cy="455767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597537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F1452-9223-4766-BF41-D1A713C85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0277"/>
          </a:xfrm>
        </p:spPr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Dyddiadau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Allweddol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gyfer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Recriwtio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84739-6D6E-4958-A1BD-E0A02F98E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7576"/>
            <a:ext cx="11119338" cy="4733715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GB" sz="9600" b="0" dirty="0" err="1">
                <a:latin typeface="Arial"/>
                <a:cs typeface="Arial"/>
              </a:rPr>
              <a:t>Ceisiadau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b="0" dirty="0" err="1">
                <a:latin typeface="Arial"/>
                <a:cs typeface="Arial"/>
              </a:rPr>
              <a:t>ar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b="0" dirty="0" err="1">
                <a:latin typeface="Arial"/>
                <a:cs typeface="Arial"/>
              </a:rPr>
              <a:t>Agor</a:t>
            </a:r>
            <a:r>
              <a:rPr lang="en-GB" sz="9600" b="0" dirty="0">
                <a:latin typeface="Arial"/>
                <a:cs typeface="Arial"/>
              </a:rPr>
              <a:t>				</a:t>
            </a:r>
            <a:r>
              <a:rPr lang="en-GB" sz="9600" b="1" dirty="0" err="1">
                <a:latin typeface="Arial"/>
                <a:cs typeface="Arial"/>
              </a:rPr>
              <a:t>Dydd</a:t>
            </a:r>
            <a:r>
              <a:rPr lang="en-GB" sz="9600" b="1" dirty="0">
                <a:latin typeface="Arial"/>
                <a:cs typeface="Arial"/>
              </a:rPr>
              <a:t> </a:t>
            </a:r>
            <a:r>
              <a:rPr lang="en-GB" sz="9600" b="1" dirty="0" err="1">
                <a:latin typeface="Arial"/>
                <a:cs typeface="Arial"/>
              </a:rPr>
              <a:t>Gwener</a:t>
            </a:r>
            <a:r>
              <a:rPr lang="en-GB" sz="9600" b="1" dirty="0">
                <a:latin typeface="Arial"/>
                <a:cs typeface="Arial"/>
              </a:rPr>
              <a:t> 12fed o </a:t>
            </a:r>
            <a:r>
              <a:rPr lang="en-GB" sz="9600" b="1" dirty="0" err="1">
                <a:latin typeface="Arial"/>
                <a:cs typeface="Arial"/>
              </a:rPr>
              <a:t>Awst</a:t>
            </a:r>
            <a:r>
              <a:rPr lang="en-GB" sz="9600" b="1" dirty="0">
                <a:latin typeface="Arial"/>
                <a:cs typeface="Arial"/>
              </a:rPr>
              <a:t> 2022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GB" sz="9600" b="0" dirty="0" err="1">
                <a:latin typeface="Arial"/>
                <a:cs typeface="Arial"/>
              </a:rPr>
              <a:t>Ceisiadau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b="0" dirty="0" err="1">
                <a:latin typeface="Arial"/>
                <a:cs typeface="Arial"/>
              </a:rPr>
              <a:t>yn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b="0" dirty="0" err="1">
                <a:latin typeface="Arial"/>
                <a:cs typeface="Arial"/>
              </a:rPr>
              <a:t>Cau</a:t>
            </a:r>
            <a:r>
              <a:rPr lang="en-GB" sz="9600" b="0" dirty="0">
                <a:latin typeface="Arial"/>
                <a:cs typeface="Arial"/>
              </a:rPr>
              <a:t>   			</a:t>
            </a:r>
            <a:r>
              <a:rPr lang="en-GB" sz="9600" b="1" dirty="0" err="1">
                <a:latin typeface="Arial"/>
                <a:cs typeface="Arial"/>
              </a:rPr>
              <a:t>Dydd</a:t>
            </a:r>
            <a:r>
              <a:rPr lang="en-GB" sz="9600" b="1" dirty="0">
                <a:latin typeface="Arial"/>
                <a:cs typeface="Arial"/>
              </a:rPr>
              <a:t> </a:t>
            </a:r>
            <a:r>
              <a:rPr lang="en-GB" sz="9600" b="1" dirty="0" err="1">
                <a:latin typeface="Arial"/>
                <a:cs typeface="Arial"/>
              </a:rPr>
              <a:t>Gwener</a:t>
            </a:r>
            <a:r>
              <a:rPr lang="en-GB" sz="9600" b="1" dirty="0">
                <a:latin typeface="Arial"/>
                <a:cs typeface="Arial"/>
              </a:rPr>
              <a:t> 9fed o </a:t>
            </a:r>
            <a:r>
              <a:rPr lang="en-GB" sz="9600" b="1" dirty="0" err="1">
                <a:latin typeface="Arial"/>
                <a:cs typeface="Arial"/>
              </a:rPr>
              <a:t>Fedi</a:t>
            </a:r>
            <a:r>
              <a:rPr lang="en-GB" sz="9600" b="1" dirty="0">
                <a:latin typeface="Arial"/>
                <a:cs typeface="Arial"/>
              </a:rPr>
              <a:t> 2022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9600" b="0" dirty="0" err="1">
                <a:latin typeface="Arial"/>
                <a:cs typeface="Arial"/>
              </a:rPr>
              <a:t>Prawf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dirty="0" err="1">
                <a:latin typeface="Arial"/>
                <a:cs typeface="Arial"/>
              </a:rPr>
              <a:t>Dy</a:t>
            </a:r>
            <a:r>
              <a:rPr lang="en-GB" sz="9600" b="0" dirty="0" err="1">
                <a:latin typeface="Arial"/>
                <a:cs typeface="Arial"/>
              </a:rPr>
              <a:t>farnu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b="0" dirty="0" err="1">
                <a:latin typeface="Arial"/>
                <a:cs typeface="Arial"/>
              </a:rPr>
              <a:t>Sefyllfaol</a:t>
            </a:r>
            <a:r>
              <a:rPr lang="en-GB" sz="9600" dirty="0">
                <a:latin typeface="Arial"/>
                <a:cs typeface="Arial"/>
              </a:rPr>
              <a:t> </a:t>
            </a:r>
            <a:r>
              <a:rPr lang="en-GB" sz="9600" b="0" dirty="0">
                <a:latin typeface="Arial"/>
                <a:cs typeface="Arial"/>
              </a:rPr>
              <a:t>(SJT)</a:t>
            </a:r>
            <a:r>
              <a:rPr lang="en-GB" sz="9600" dirty="0">
                <a:latin typeface="Arial"/>
                <a:cs typeface="Arial"/>
              </a:rPr>
              <a:t>               </a:t>
            </a:r>
            <a:r>
              <a:rPr lang="en-GB" sz="9600" b="1" dirty="0">
                <a:latin typeface="Arial"/>
                <a:cs typeface="Arial"/>
              </a:rPr>
              <a:t>8fed </a:t>
            </a:r>
            <a:r>
              <a:rPr lang="en-GB" sz="9600" b="1" dirty="0" err="1">
                <a:latin typeface="Arial"/>
                <a:cs typeface="Arial"/>
              </a:rPr>
              <a:t>Tachwedd</a:t>
            </a:r>
            <a:r>
              <a:rPr lang="en-GB" sz="9600" b="1" dirty="0">
                <a:latin typeface="Arial"/>
                <a:cs typeface="Arial"/>
              </a:rPr>
              <a:t>– 16</a:t>
            </a:r>
            <a:r>
              <a:rPr lang="en-GB" sz="9600" b="1" baseline="30000" dirty="0">
                <a:latin typeface="Arial"/>
                <a:cs typeface="Arial"/>
              </a:rPr>
              <a:t>eg</a:t>
            </a:r>
            <a:r>
              <a:rPr lang="en-GB" sz="9600" b="1" dirty="0">
                <a:latin typeface="Arial"/>
                <a:cs typeface="Arial"/>
              </a:rPr>
              <a:t> </a:t>
            </a:r>
            <a:r>
              <a:rPr lang="en-GB" sz="9600" b="1" dirty="0" err="1">
                <a:latin typeface="Arial"/>
                <a:cs typeface="Arial"/>
              </a:rPr>
              <a:t>Tachwedd</a:t>
            </a:r>
            <a:r>
              <a:rPr lang="en-GB" sz="9600" b="1" dirty="0">
                <a:latin typeface="Arial"/>
                <a:cs typeface="Arial"/>
              </a:rPr>
              <a:t> 2022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endParaRPr lang="en-GB" sz="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800"/>
              </a:spcAft>
            </a:pPr>
            <a:r>
              <a:rPr lang="en-GB" sz="9600" b="0" dirty="0" err="1">
                <a:latin typeface="Arial"/>
                <a:cs typeface="Arial"/>
              </a:rPr>
              <a:t>Elfen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dirty="0" err="1">
                <a:latin typeface="Arial"/>
                <a:cs typeface="Arial"/>
              </a:rPr>
              <a:t>Ychwanegol</a:t>
            </a:r>
            <a:r>
              <a:rPr lang="en-GB" sz="9600" dirty="0">
                <a:latin typeface="Arial"/>
                <a:cs typeface="Arial"/>
              </a:rPr>
              <a:t> </a:t>
            </a:r>
            <a:r>
              <a:rPr lang="en-GB" sz="5600" b="0" dirty="0" err="1">
                <a:latin typeface="Arial"/>
                <a:cs typeface="Arial"/>
              </a:rPr>
              <a:t>e.e.</a:t>
            </a:r>
            <a:r>
              <a:rPr lang="en-GB" sz="5600" b="0" dirty="0">
                <a:latin typeface="Arial"/>
                <a:cs typeface="Arial"/>
              </a:rPr>
              <a:t>, </a:t>
            </a:r>
            <a:r>
              <a:rPr lang="en-GB" sz="5600" b="0" dirty="0" err="1">
                <a:latin typeface="Arial"/>
                <a:cs typeface="Arial"/>
              </a:rPr>
              <a:t>cyfweliad</a:t>
            </a:r>
            <a:r>
              <a:rPr lang="en-GB" sz="5600" b="0" dirty="0">
                <a:latin typeface="Arial"/>
                <a:cs typeface="Arial"/>
              </a:rPr>
              <a:t> </a:t>
            </a:r>
            <a:r>
              <a:rPr lang="en-GB" sz="5600" b="0" dirty="0" err="1">
                <a:latin typeface="Arial"/>
                <a:cs typeface="Arial"/>
              </a:rPr>
              <a:t>cyfathrebiad</a:t>
            </a:r>
            <a:r>
              <a:rPr lang="en-GB" sz="5600" b="0" dirty="0">
                <a:latin typeface="Arial"/>
                <a:cs typeface="Arial"/>
              </a:rPr>
              <a:t> </a:t>
            </a:r>
            <a:r>
              <a:rPr lang="en-GB" sz="5600" b="0" dirty="0" err="1">
                <a:latin typeface="Arial"/>
                <a:cs typeface="Arial"/>
              </a:rPr>
              <a:t>rhithwir</a:t>
            </a:r>
            <a:r>
              <a:rPr lang="en-GB" sz="9600" dirty="0">
                <a:latin typeface="Arial"/>
                <a:cs typeface="Arial"/>
              </a:rPr>
              <a:t> </a:t>
            </a:r>
            <a:r>
              <a:rPr lang="en-GB" sz="9600" dirty="0" err="1">
                <a:latin typeface="Arial"/>
                <a:cs typeface="Arial"/>
              </a:rPr>
              <a:t>TBC,</a:t>
            </a:r>
            <a:r>
              <a:rPr lang="en-GB" sz="9600" b="1" dirty="0" err="1">
                <a:latin typeface="Arial"/>
                <a:cs typeface="Arial"/>
              </a:rPr>
              <a:t>tebygol</a:t>
            </a:r>
            <a:r>
              <a:rPr lang="en-GB" sz="9600" b="1" dirty="0">
                <a:latin typeface="Arial"/>
                <a:cs typeface="Arial"/>
              </a:rPr>
              <a:t> </a:t>
            </a:r>
            <a:r>
              <a:rPr lang="en-GB" sz="9600" b="1" dirty="0" err="1">
                <a:latin typeface="Arial"/>
                <a:cs typeface="Arial"/>
              </a:rPr>
              <a:t>Tachwedd-Rhagfyr</a:t>
            </a:r>
            <a:r>
              <a:rPr lang="en-GB" sz="9600" b="1" dirty="0">
                <a:latin typeface="Arial"/>
                <a:cs typeface="Arial"/>
              </a:rPr>
              <a:t> 2022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9600" b="0" dirty="0" err="1">
                <a:latin typeface="Arial"/>
                <a:cs typeface="Arial"/>
              </a:rPr>
              <a:t>Dewis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b="0" dirty="0" err="1">
                <a:latin typeface="Arial"/>
                <a:cs typeface="Arial"/>
              </a:rPr>
              <a:t>Cynlluniau</a:t>
            </a:r>
            <a:r>
              <a:rPr lang="en-GB" sz="9600" b="0" dirty="0">
                <a:latin typeface="Arial"/>
                <a:cs typeface="Arial"/>
              </a:rPr>
              <a:t>     			TBC, Mai </a:t>
            </a:r>
            <a:r>
              <a:rPr lang="en-GB" sz="9600" dirty="0">
                <a:latin typeface="Arial"/>
                <a:cs typeface="Arial"/>
              </a:rPr>
              <a:t>2023</a:t>
            </a:r>
            <a:endParaRPr lang="en-GB" sz="9600" b="0" dirty="0">
              <a:latin typeface="Arial"/>
              <a:cs typeface="Arial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9600" b="0" dirty="0" err="1">
                <a:latin typeface="Arial"/>
                <a:cs typeface="Arial"/>
              </a:rPr>
              <a:t>Cynigion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b="0" dirty="0" err="1">
                <a:latin typeface="Arial"/>
                <a:cs typeface="Arial"/>
              </a:rPr>
              <a:t>Cychwynnol</a:t>
            </a:r>
            <a:r>
              <a:rPr lang="en-GB" sz="9600" b="0" dirty="0">
                <a:latin typeface="Arial"/>
                <a:cs typeface="Arial"/>
              </a:rPr>
              <a:t>			</a:t>
            </a:r>
            <a:r>
              <a:rPr lang="en-GB" sz="9600" dirty="0">
                <a:latin typeface="Arial"/>
                <a:cs typeface="Arial"/>
              </a:rPr>
              <a:t>TBC, </a:t>
            </a:r>
            <a:r>
              <a:rPr lang="en-GB" sz="9600" dirty="0" err="1">
                <a:latin typeface="Arial"/>
                <a:cs typeface="Arial"/>
              </a:rPr>
              <a:t>tebygol</a:t>
            </a:r>
            <a:r>
              <a:rPr lang="en-GB" sz="9600" dirty="0">
                <a:latin typeface="Arial"/>
                <a:cs typeface="Arial"/>
              </a:rPr>
              <a:t> </a:t>
            </a:r>
            <a:r>
              <a:rPr lang="en-GB" sz="9600" dirty="0" err="1">
                <a:latin typeface="Arial"/>
                <a:cs typeface="Arial"/>
              </a:rPr>
              <a:t>Mehefin</a:t>
            </a:r>
            <a:r>
              <a:rPr lang="en-GB" sz="9600" b="0" dirty="0">
                <a:latin typeface="Arial"/>
                <a:cs typeface="Arial"/>
              </a:rPr>
              <a:t> </a:t>
            </a:r>
            <a:r>
              <a:rPr lang="en-GB" sz="9600" dirty="0">
                <a:latin typeface="Arial"/>
                <a:cs typeface="Arial"/>
              </a:rPr>
              <a:t>2023</a:t>
            </a:r>
            <a:endParaRPr lang="en-GB" sz="9600" b="0" dirty="0">
              <a:latin typeface="Arial"/>
              <a:cs typeface="Arial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9600" dirty="0" err="1">
                <a:latin typeface="Arial"/>
                <a:cs typeface="Arial"/>
              </a:rPr>
              <a:t>Cynigion</a:t>
            </a:r>
            <a:r>
              <a:rPr lang="en-GB" sz="9600" dirty="0">
                <a:latin typeface="Arial"/>
                <a:cs typeface="Arial"/>
              </a:rPr>
              <a:t> </a:t>
            </a:r>
            <a:r>
              <a:rPr lang="en-GB" sz="9600" dirty="0" err="1">
                <a:latin typeface="Arial"/>
                <a:cs typeface="Arial"/>
              </a:rPr>
              <a:t>Terfynol</a:t>
            </a:r>
            <a:r>
              <a:rPr lang="en-GB" sz="9600" dirty="0">
                <a:latin typeface="Arial"/>
                <a:cs typeface="Arial"/>
              </a:rPr>
              <a:t> (</a:t>
            </a:r>
            <a:r>
              <a:rPr lang="en-GB" sz="7200" dirty="0" err="1">
                <a:latin typeface="Arial"/>
                <a:cs typeface="Arial"/>
              </a:rPr>
              <a:t>terfyn</a:t>
            </a:r>
            <a:r>
              <a:rPr lang="en-GB" sz="7200" dirty="0">
                <a:latin typeface="Arial"/>
                <a:cs typeface="Arial"/>
              </a:rPr>
              <a:t> </a:t>
            </a:r>
            <a:r>
              <a:rPr lang="en-GB" sz="7200" dirty="0" err="1">
                <a:latin typeface="Arial"/>
                <a:cs typeface="Arial"/>
              </a:rPr>
              <a:t>amser</a:t>
            </a:r>
            <a:r>
              <a:rPr lang="en-GB" sz="7200" dirty="0">
                <a:latin typeface="Arial"/>
                <a:cs typeface="Arial"/>
              </a:rPr>
              <a:t> </a:t>
            </a:r>
            <a:r>
              <a:rPr lang="en-GB" sz="7200" dirty="0" err="1">
                <a:latin typeface="Arial"/>
                <a:cs typeface="Arial"/>
              </a:rPr>
              <a:t>uwchraddio</a:t>
            </a:r>
            <a:r>
              <a:rPr lang="en-GB" sz="9600" dirty="0">
                <a:latin typeface="Arial"/>
                <a:cs typeface="Arial"/>
              </a:rPr>
              <a:t>)	TBC, </a:t>
            </a:r>
            <a:r>
              <a:rPr lang="en-GB" sz="9600" dirty="0" err="1">
                <a:latin typeface="Arial"/>
                <a:cs typeface="Arial"/>
              </a:rPr>
              <a:t>tebygol</a:t>
            </a:r>
            <a:r>
              <a:rPr lang="en-GB" sz="9600" dirty="0">
                <a:latin typeface="Arial"/>
                <a:cs typeface="Arial"/>
              </a:rPr>
              <a:t> </a:t>
            </a:r>
            <a:r>
              <a:rPr lang="en-GB" sz="9600" dirty="0" err="1">
                <a:latin typeface="Arial"/>
                <a:cs typeface="Arial"/>
              </a:rPr>
              <a:t>Gorffennaf</a:t>
            </a:r>
            <a:r>
              <a:rPr lang="en-GB" sz="9600" dirty="0">
                <a:latin typeface="Arial"/>
                <a:cs typeface="Arial"/>
              </a:rPr>
              <a:t> 2023 </a:t>
            </a:r>
            <a:endParaRPr lang="en-GB" sz="9600" b="0" dirty="0">
              <a:latin typeface="Arial"/>
              <a:cs typeface="Arial"/>
            </a:endParaRPr>
          </a:p>
          <a:p>
            <a:endParaRPr lang="en-GB" dirty="0">
              <a:highlight>
                <a:srgbClr val="FFFF00"/>
              </a:highlight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1704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1412F-E9FC-4618-8806-0969990D1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1554"/>
          </a:xfrm>
        </p:spPr>
        <p:txBody>
          <a:bodyPr/>
          <a:lstStyle/>
          <a:p>
            <a:pPr algn="ctr"/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Sut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i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wneud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cais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?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F6696-0E8F-45B6-88E8-1F2EB16DC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6194"/>
            <a:ext cx="10515600" cy="4457002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GB" sz="2000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dirty="0">
                <a:latin typeface="Arial"/>
                <a:cs typeface="Arial"/>
              </a:rPr>
              <a:t>Mi </a:t>
            </a:r>
            <a:r>
              <a:rPr lang="en-GB" dirty="0" err="1">
                <a:latin typeface="Arial"/>
                <a:cs typeface="Arial"/>
              </a:rPr>
              <a:t>fydd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yr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hysbyseb</a:t>
            </a:r>
            <a:r>
              <a:rPr lang="en-GB" dirty="0">
                <a:latin typeface="Arial"/>
                <a:cs typeface="Arial"/>
              </a:rPr>
              <a:t>, </a:t>
            </a:r>
            <a:r>
              <a:rPr lang="en-GB" dirty="0" err="1">
                <a:latin typeface="Arial"/>
                <a:cs typeface="Arial"/>
              </a:rPr>
              <a:t>ffurflen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gais</a:t>
            </a:r>
            <a:r>
              <a:rPr lang="en-GB" dirty="0">
                <a:latin typeface="Arial"/>
                <a:cs typeface="Arial"/>
              </a:rPr>
              <a:t>, </a:t>
            </a:r>
            <a:r>
              <a:rPr lang="en-GB" dirty="0" err="1">
                <a:latin typeface="Arial"/>
                <a:cs typeface="Arial"/>
              </a:rPr>
              <a:t>manyleb</a:t>
            </a:r>
            <a:r>
              <a:rPr lang="en-GB" dirty="0">
                <a:latin typeface="Arial"/>
                <a:cs typeface="Arial"/>
              </a:rPr>
              <a:t> person a </a:t>
            </a:r>
            <a:r>
              <a:rPr lang="en-GB" dirty="0" err="1">
                <a:latin typeface="Arial"/>
                <a:cs typeface="Arial"/>
              </a:rPr>
              <a:t>canllaw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ymgeisydd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gael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wefan</a:t>
            </a:r>
            <a:r>
              <a:rPr lang="en-GB" dirty="0">
                <a:latin typeface="Arial"/>
                <a:cs typeface="Arial"/>
              </a:rPr>
              <a:t> Oriel o 12:00 </a:t>
            </a:r>
            <a:r>
              <a:rPr lang="en-GB" dirty="0" err="1">
                <a:latin typeface="Arial"/>
                <a:cs typeface="Arial"/>
              </a:rPr>
              <a:t>ar</a:t>
            </a:r>
            <a:r>
              <a:rPr lang="en-GB" dirty="0">
                <a:latin typeface="Arial"/>
                <a:cs typeface="Arial"/>
              </a:rPr>
              <a:t> y 12fed o </a:t>
            </a:r>
            <a:r>
              <a:rPr lang="en-GB" dirty="0" err="1">
                <a:latin typeface="Arial"/>
                <a:cs typeface="Arial"/>
              </a:rPr>
              <a:t>Awst</a:t>
            </a:r>
            <a:r>
              <a:rPr lang="en-GB" dirty="0">
                <a:latin typeface="Arial"/>
                <a:cs typeface="Arial"/>
              </a:rPr>
              <a:t> 2022 tan 09:00 </a:t>
            </a:r>
            <a:r>
              <a:rPr lang="en-GB" dirty="0" err="1">
                <a:latin typeface="Arial"/>
                <a:cs typeface="Arial"/>
              </a:rPr>
              <a:t>ar</a:t>
            </a:r>
            <a:r>
              <a:rPr lang="en-GB" dirty="0">
                <a:latin typeface="Arial"/>
                <a:cs typeface="Arial"/>
              </a:rPr>
              <a:t> y 9fed o </a:t>
            </a:r>
            <a:r>
              <a:rPr lang="en-GB" dirty="0" err="1">
                <a:latin typeface="Arial"/>
                <a:cs typeface="Arial"/>
              </a:rPr>
              <a:t>Fedi</a:t>
            </a:r>
            <a:r>
              <a:rPr lang="en-GB" dirty="0">
                <a:latin typeface="Arial"/>
                <a:cs typeface="Arial"/>
              </a:rPr>
              <a:t> 2022 </a:t>
            </a:r>
            <a:r>
              <a:rPr lang="en-GB" dirty="0" err="1">
                <a:latin typeface="Arial"/>
                <a:cs typeface="Arial"/>
              </a:rPr>
              <a:t>yn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unig</a:t>
            </a:r>
            <a:r>
              <a:rPr lang="en-GB" dirty="0">
                <a:latin typeface="Arial"/>
                <a:cs typeface="Arial"/>
              </a:rPr>
              <a:t>.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https://new.oriel.nhs.uk/Web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endParaRPr lang="en-GB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/>
              <a:t>Mi </a:t>
            </a:r>
            <a:r>
              <a:rPr lang="en-GB" dirty="0" err="1"/>
              <a:t>fydd</a:t>
            </a:r>
            <a:r>
              <a:rPr lang="en-GB" dirty="0"/>
              <a:t> </a:t>
            </a:r>
            <a:r>
              <a:rPr lang="en-GB" dirty="0" err="1"/>
              <a:t>pob</a:t>
            </a:r>
            <a:r>
              <a:rPr lang="en-GB" dirty="0"/>
              <a:t> </a:t>
            </a:r>
            <a:r>
              <a:rPr lang="en-GB" dirty="0" err="1"/>
              <a:t>cyfathrebiad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y </a:t>
            </a:r>
            <a:r>
              <a:rPr lang="en-GB" dirty="0" err="1"/>
              <a:t>Swyddfa</a:t>
            </a:r>
            <a:r>
              <a:rPr lang="en-GB" dirty="0"/>
              <a:t> </a:t>
            </a:r>
            <a:r>
              <a:rPr lang="en-GB" dirty="0" err="1"/>
              <a:t>Recriwtio</a:t>
            </a:r>
            <a:r>
              <a:rPr lang="en-GB" dirty="0"/>
              <a:t> </a:t>
            </a:r>
            <a:r>
              <a:rPr lang="en-GB" dirty="0" err="1"/>
              <a:t>Cenedlaethol</a:t>
            </a:r>
            <a:r>
              <a:rPr lang="en-GB" dirty="0"/>
              <a:t> DFT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anfon</a:t>
            </a:r>
            <a:r>
              <a:rPr lang="en-GB" dirty="0"/>
              <a:t> </a:t>
            </a:r>
            <a:r>
              <a:rPr lang="en-GB" dirty="0" err="1"/>
              <a:t>drwy</a:t>
            </a:r>
            <a:r>
              <a:rPr lang="en-GB" dirty="0"/>
              <a:t> Oriel.</a:t>
            </a:r>
          </a:p>
        </p:txBody>
      </p:sp>
    </p:spTree>
    <p:extLst>
      <p:ext uri="{BB962C8B-B14F-4D97-AF65-F5344CB8AC3E}">
        <p14:creationId xmlns:p14="http://schemas.microsoft.com/office/powerpoint/2010/main" val="252801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846EA-6BC1-4728-948B-9844CDCD8DA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825500"/>
          </a:xfrm>
        </p:spPr>
        <p:txBody>
          <a:bodyPr>
            <a:normAutofit fontScale="90000"/>
          </a:bodyPr>
          <a:lstStyle/>
          <a:p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Cyfarwyddyd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Cwestiynau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br>
              <a:rPr lang="en-GB" sz="2800" b="1" kern="0" dirty="0">
                <a:solidFill>
                  <a:srgbClr val="0072C6"/>
                </a:solidFill>
                <a:latin typeface="Arial"/>
              </a:rPr>
            </a:b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Ffurflen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Gais</a:t>
            </a:r>
            <a:endParaRPr lang="en-GB" dirty="0"/>
          </a:p>
        </p:txBody>
      </p:sp>
      <p:pic>
        <p:nvPicPr>
          <p:cNvPr id="4" name="Content Placeholder 3" descr="N:\Business Management\Information Section\Comms\HEE North East\images, icons and shapes\shape.png">
            <a:extLst>
              <a:ext uri="{FF2B5EF4-FFF2-40B4-BE49-F238E27FC236}">
                <a16:creationId xmlns:a16="http://schemas.microsoft.com/office/drawing/2014/main" id="{18BB8200-D36D-4B27-A44B-F69CB6BCE0FA}"/>
              </a:ext>
            </a:extLst>
          </p:cNvPr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0" y="1117299"/>
            <a:ext cx="6097588" cy="5583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N:\Business Management\Information Section\Comms\HEE North East\images, icons and shapes\shape.png">
            <a:extLst>
              <a:ext uri="{FF2B5EF4-FFF2-40B4-BE49-F238E27FC236}">
                <a16:creationId xmlns:a16="http://schemas.microsoft.com/office/drawing/2014/main" id="{C9EC89DD-83F8-4E15-B39F-8E725EB7FFF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378" y="0"/>
            <a:ext cx="5781675" cy="3681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N:\Business Management\Information Section\Comms\HEE North East\images, icons and shapes\shape.png">
            <a:extLst>
              <a:ext uri="{FF2B5EF4-FFF2-40B4-BE49-F238E27FC236}">
                <a16:creationId xmlns:a16="http://schemas.microsoft.com/office/drawing/2014/main" id="{230B8F17-25EE-46DA-A252-AED92810407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609" y="3496574"/>
            <a:ext cx="4286250" cy="329557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07F0FC4-6CFA-445A-BDF4-A1BAB9A6F361}"/>
              </a:ext>
            </a:extLst>
          </p:cNvPr>
          <p:cNvSpPr/>
          <p:nvPr/>
        </p:nvSpPr>
        <p:spPr>
          <a:xfrm>
            <a:off x="522497" y="1815794"/>
            <a:ext cx="5365331" cy="35394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Cwestiwn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ydych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cofrestru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gyda’r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GDC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bryd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eglurwch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pam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rydych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credu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fyddwch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gymwys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enill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cofrestriad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GDC DU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llawn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erbyn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cychwyn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swydd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e.e.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myfyriwr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deintyddol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blwyddyn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olaf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GB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Ateb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ydych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cofrestru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gyda’r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GDC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atebwch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‘Na’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i’r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cwestiwn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gofrestru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gyda’r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GDC.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Wedyn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eglurwch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pryd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rydych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disgwyl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gofrestru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blwch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testun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rhydd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ymddangos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isod</a:t>
            </a:r>
            <a:r>
              <a:rPr lang="en-GB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Engrhaifft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ateb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‘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Rydw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bryd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fyfyriwr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deintyddol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mlwyddyn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olaf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 mi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fyddaf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ennill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cofrestriad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GDC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wrth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gwblhau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fy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BDS.’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2B7D29-E48B-4FA2-B5FB-FB597789811E}"/>
              </a:ext>
            </a:extLst>
          </p:cNvPr>
          <p:cNvSpPr/>
          <p:nvPr/>
        </p:nvSpPr>
        <p:spPr>
          <a:xfrm>
            <a:off x="6372402" y="402202"/>
            <a:ext cx="5297101" cy="21852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700" b="1" dirty="0" err="1">
                <a:solidFill>
                  <a:schemeClr val="bg1"/>
                </a:solidFill>
                <a:latin typeface="Arial"/>
                <a:cs typeface="Arial"/>
              </a:rPr>
              <a:t>Cwestiwn</a:t>
            </a:r>
            <a:r>
              <a:rPr lang="en-GB" sz="1700" b="1" dirty="0">
                <a:solidFill>
                  <a:schemeClr val="bg1"/>
                </a:solidFill>
                <a:latin typeface="Arial"/>
                <a:cs typeface="Arial"/>
              </a:rPr>
              <a:t>: </a:t>
            </a:r>
            <a:r>
              <a:rPr lang="en-GB" sz="1700" b="1" dirty="0">
                <a:latin typeface="Arial"/>
                <a:cs typeface="Arial"/>
              </a:rPr>
              <a:t>A </a:t>
            </a:r>
            <a:r>
              <a:rPr lang="en-GB" sz="1700" b="1" dirty="0" err="1">
                <a:latin typeface="Arial"/>
                <a:cs typeface="Arial"/>
              </a:rPr>
              <a:t>fydd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gofyn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i</a:t>
            </a:r>
            <a:r>
              <a:rPr lang="en-GB" sz="1700" b="1" dirty="0">
                <a:latin typeface="Arial"/>
                <a:cs typeface="Arial"/>
              </a:rPr>
              <a:t> chi </a:t>
            </a:r>
            <a:r>
              <a:rPr lang="en-GB" sz="1700" b="1" dirty="0" err="1">
                <a:latin typeface="Arial"/>
                <a:cs typeface="Arial"/>
              </a:rPr>
              <a:t>ymgymryd</a:t>
            </a:r>
            <a:r>
              <a:rPr lang="en-GB" sz="1700" b="1" dirty="0">
                <a:latin typeface="Arial"/>
                <a:cs typeface="Arial"/>
              </a:rPr>
              <a:t> â </a:t>
            </a:r>
            <a:r>
              <a:rPr lang="en-GB" sz="1700" b="1" dirty="0" err="1">
                <a:latin typeface="Arial"/>
                <a:cs typeface="Arial"/>
              </a:rPr>
              <a:t>Hyfforddiant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Deintyddol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Sylfaenol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fel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yr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unig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lwybr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i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gael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mynediad</a:t>
            </a:r>
            <a:r>
              <a:rPr lang="en-GB" sz="1700" b="1" dirty="0">
                <a:latin typeface="Arial"/>
                <a:cs typeface="Arial"/>
              </a:rPr>
              <a:t> at y </a:t>
            </a:r>
            <a:r>
              <a:rPr lang="en-GB" sz="1700" b="1" dirty="0" err="1">
                <a:latin typeface="Arial"/>
                <a:cs typeface="Arial"/>
              </a:rPr>
              <a:t>Rhestr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Perfformwyr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Deintyddol</a:t>
            </a:r>
            <a:r>
              <a:rPr lang="en-GB" sz="1700" b="1" dirty="0">
                <a:latin typeface="Arial"/>
                <a:cs typeface="Arial"/>
              </a:rPr>
              <a:t> GIG (</a:t>
            </a:r>
            <a:r>
              <a:rPr lang="en-GB" sz="1700" b="1" dirty="0" err="1">
                <a:latin typeface="Arial"/>
                <a:cs typeface="Arial"/>
              </a:rPr>
              <a:t>Lloegr</a:t>
            </a:r>
            <a:r>
              <a:rPr lang="en-GB" sz="1700" b="1" dirty="0">
                <a:latin typeface="Arial"/>
                <a:cs typeface="Arial"/>
              </a:rPr>
              <a:t> a </a:t>
            </a:r>
            <a:r>
              <a:rPr lang="en-GB" sz="1700" b="1" dirty="0" err="1">
                <a:latin typeface="Arial"/>
                <a:cs typeface="Arial"/>
              </a:rPr>
              <a:t>Chymru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yn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unig</a:t>
            </a:r>
            <a:r>
              <a:rPr lang="en-GB" sz="1700" b="1" dirty="0">
                <a:latin typeface="Arial"/>
                <a:cs typeface="Arial"/>
              </a:rPr>
              <a:t>)? (</a:t>
            </a:r>
            <a:r>
              <a:rPr lang="en-GB" sz="1700" b="1" dirty="0" err="1">
                <a:latin typeface="Arial"/>
                <a:cs typeface="Arial"/>
              </a:rPr>
              <a:t>h.y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wedi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graddio</a:t>
            </a:r>
            <a:r>
              <a:rPr lang="en-GB" sz="1700" b="1" dirty="0">
                <a:latin typeface="Arial"/>
                <a:cs typeface="Arial"/>
              </a:rPr>
              <a:t> o </a:t>
            </a:r>
            <a:r>
              <a:rPr lang="en-GB" sz="1700" b="1" dirty="0" err="1">
                <a:latin typeface="Arial"/>
                <a:cs typeface="Arial"/>
              </a:rPr>
              <a:t>brifysgol</a:t>
            </a:r>
            <a:r>
              <a:rPr lang="en-GB" sz="1700" b="1" dirty="0">
                <a:latin typeface="Arial"/>
                <a:cs typeface="Arial"/>
              </a:rPr>
              <a:t> </a:t>
            </a:r>
            <a:r>
              <a:rPr lang="en-GB" sz="1700" b="1" dirty="0" err="1">
                <a:latin typeface="Arial"/>
                <a:cs typeface="Arial"/>
              </a:rPr>
              <a:t>yn</a:t>
            </a:r>
            <a:r>
              <a:rPr lang="en-GB" sz="1700" b="1" dirty="0">
                <a:latin typeface="Arial"/>
                <a:cs typeface="Arial"/>
              </a:rPr>
              <a:t> y DU)</a:t>
            </a:r>
          </a:p>
          <a:p>
            <a:endParaRPr lang="en-GB" sz="1700" b="1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Ateb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: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Dylwch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ateb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‘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Ie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’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os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rydych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yn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disgwyl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i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raddio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o Ysgol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Ddeintyddol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yn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y DU.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504163-AE21-4E49-8D55-9F9A9E9A1801}"/>
              </a:ext>
            </a:extLst>
          </p:cNvPr>
          <p:cNvSpPr/>
          <p:nvPr/>
        </p:nvSpPr>
        <p:spPr>
          <a:xfrm>
            <a:off x="7067550" y="4171950"/>
            <a:ext cx="3743325" cy="166199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700" b="1" dirty="0" err="1">
                <a:solidFill>
                  <a:schemeClr val="bg1"/>
                </a:solidFill>
                <a:latin typeface="Arial"/>
                <a:cs typeface="Arial"/>
              </a:rPr>
              <a:t>Cwestiwn</a:t>
            </a:r>
            <a:r>
              <a:rPr lang="en-GB" sz="1700" b="1" dirty="0">
                <a:solidFill>
                  <a:schemeClr val="bg1"/>
                </a:solidFill>
                <a:latin typeface="Arial"/>
                <a:cs typeface="Arial"/>
              </a:rPr>
              <a:t>: </a:t>
            </a:r>
            <a:r>
              <a:rPr lang="en-GB" sz="1700" b="1" dirty="0" err="1">
                <a:solidFill>
                  <a:schemeClr val="bg1"/>
                </a:solidFill>
                <a:latin typeface="Arial"/>
                <a:cs typeface="Arial"/>
              </a:rPr>
              <a:t>Dyddiad</a:t>
            </a:r>
            <a:r>
              <a:rPr lang="en-GB" sz="17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latin typeface="Arial"/>
                <a:cs typeface="Arial"/>
              </a:rPr>
              <a:t>cymhwyso</a:t>
            </a:r>
            <a:endParaRPr lang="en-GB" sz="17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7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Ateb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: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Os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ydych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heb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gymhwyso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eto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allwch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gadarnhau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dyddiad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pryd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fyddwch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yn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fras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(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e.e.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1 </a:t>
            </a:r>
            <a:r>
              <a:rPr lang="en-GB" sz="1700" b="1" dirty="0" err="1">
                <a:solidFill>
                  <a:srgbClr val="FFFF00"/>
                </a:solidFill>
                <a:latin typeface="Arial"/>
                <a:cs typeface="Arial"/>
              </a:rPr>
              <a:t>Mehefin</a:t>
            </a:r>
            <a:r>
              <a:rPr lang="en-GB" sz="1700" b="1" dirty="0">
                <a:solidFill>
                  <a:srgbClr val="FFFF00"/>
                </a:solidFill>
                <a:latin typeface="Arial"/>
                <a:cs typeface="Arial"/>
              </a:rPr>
              <a:t> 2023)</a:t>
            </a:r>
          </a:p>
        </p:txBody>
      </p:sp>
    </p:spTree>
    <p:extLst>
      <p:ext uri="{BB962C8B-B14F-4D97-AF65-F5344CB8AC3E}">
        <p14:creationId xmlns:p14="http://schemas.microsoft.com/office/powerpoint/2010/main" val="2252470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B36F3-B9D1-4ABD-8F67-3D1592359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4050"/>
          </a:xfrm>
        </p:spPr>
        <p:txBody>
          <a:bodyPr/>
          <a:lstStyle/>
          <a:p>
            <a:pPr algn="ctr"/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Sut y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byddaf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yn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cael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fy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asesu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E9EB5-3A49-486F-B67D-A4B001AC0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9176"/>
            <a:ext cx="10515600" cy="5022376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Mi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rancio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seiliedig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sgôr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Prawf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Dyfarnu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Sefyllfaol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efallai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cynnwys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elfen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ychwanegol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megis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cyfweliad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rhithwir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cyfathrebiad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caiff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gadarnhau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maes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o law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kern="0" dirty="0" err="1">
                <a:latin typeface="Arial" panose="020B0604020202020204" pitchFamily="34" charset="0"/>
                <a:cs typeface="Arial" panose="020B0604020202020204" pitchFamily="34" charset="0"/>
              </a:rPr>
              <a:t>mynediad</a:t>
            </a:r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 DFT 2023.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b="1" u="sng" kern="0" dirty="0" err="1">
                <a:latin typeface="Arial" panose="020B0604020202020204" pitchFamily="34" charset="0"/>
                <a:cs typeface="Arial" panose="020B0604020202020204" pitchFamily="34" charset="0"/>
              </a:rPr>
              <a:t>Prawf</a:t>
            </a:r>
            <a:r>
              <a:rPr lang="en-US" sz="1400" b="1" u="sng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u="sng" kern="0" dirty="0" err="1">
                <a:latin typeface="Arial" panose="020B0604020202020204" pitchFamily="34" charset="0"/>
                <a:cs typeface="Arial" panose="020B0604020202020204" pitchFamily="34" charset="0"/>
              </a:rPr>
              <a:t>Dyfarnu</a:t>
            </a:r>
            <a:r>
              <a:rPr lang="en-US" sz="1400" b="1" u="sng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u="sng" kern="0" dirty="0" err="1">
                <a:latin typeface="Arial" panose="020B0604020202020204" pitchFamily="34" charset="0"/>
                <a:cs typeface="Arial" panose="020B0604020202020204" pitchFamily="34" charset="0"/>
              </a:rPr>
              <a:t>Sefyllfaol</a:t>
            </a:r>
            <a:r>
              <a:rPr lang="en-US" sz="1400" b="1" u="sng" kern="0" dirty="0">
                <a:latin typeface="Arial" panose="020B0604020202020204" pitchFamily="34" charset="0"/>
                <a:cs typeface="Arial" panose="020B0604020202020204" pitchFamily="34" charset="0"/>
              </a:rPr>
              <a:t> (SJT)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Prawf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Dyfarnu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Sefyllfaol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(SJT)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cael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gynnal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mewn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canolfanau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Pearson Vue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rhyngwladol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Fformat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atebion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amlddewis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mewn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amgylchiadau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arholiad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 105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munud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Gall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amser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ychwanegol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roi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ymgeiswyr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SJT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gyda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rhai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cyflyrau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iechyd,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neu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anableddau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dysgu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dibynnu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argymhelliad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gall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ymgeiswyr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dderbyn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25%, 33% neu 50% 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amser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ychwanegol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Mi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munud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ychwanegol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cael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roi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gwblhau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ffurflen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arfarnu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Mae’r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SJT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ORFODOL ac mi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cynnwys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unai 100% neu 75%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o’r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sgôr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derfynol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1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Cyfweliad</a:t>
            </a:r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rhithwir</a:t>
            </a:r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gaiff</a:t>
            </a:r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ei</a:t>
            </a:r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gynnwys</a:t>
            </a:r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y broses 2023-TBC)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Cyfweliad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rhithwir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stesion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unigol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canolbwyntio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sgiliau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cyfathrebu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cynnsyt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25%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o’ch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sgôr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terfynol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Ni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yno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unrhyw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gyfweliadau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wyneb-yn-wyneb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2023/24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Mi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fydd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unrhyw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senarios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cyfweliad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caiff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defnyddio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stesion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cyfathrebiad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gael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Oriel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asesiad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ystod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recriwtio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2021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roedd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cyfweliad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rhithwir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cyfri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am 25%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o’r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sgôr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terfynol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None/>
            </a:pPr>
            <a:endParaRPr lang="en-GB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</a:pPr>
            <a:endParaRPr lang="en-GB" sz="3600" b="1" dirty="0">
              <a:cs typeface="Calibri" panose="020F0502020204030204"/>
            </a:endParaRPr>
          </a:p>
          <a:p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635592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D386A-D500-4422-B2BD-139E8F7D3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609"/>
          </a:xfrm>
        </p:spPr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Trefniadau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gyfer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sefyll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yr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SJT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A5272-A6F7-461B-B090-D9D00D792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5235"/>
            <a:ext cx="10515600" cy="4610590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GB" dirty="0">
                <a:cs typeface="Calibri"/>
              </a:rPr>
              <a:t>Mi </a:t>
            </a:r>
            <a:r>
              <a:rPr lang="en-GB" dirty="0" err="1">
                <a:cs typeface="Calibri"/>
              </a:rPr>
              <a:t>fydd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yr</a:t>
            </a:r>
            <a:r>
              <a:rPr lang="en-GB" dirty="0">
                <a:cs typeface="Calibri"/>
              </a:rPr>
              <a:t> SJT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cymryd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lle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rhwng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Llun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yr</a:t>
            </a:r>
            <a:r>
              <a:rPr lang="en-GB" dirty="0">
                <a:cs typeface="Calibri"/>
              </a:rPr>
              <a:t> 8fed o </a:t>
            </a:r>
            <a:r>
              <a:rPr lang="en-GB" dirty="0" err="1">
                <a:cs typeface="Calibri"/>
              </a:rPr>
              <a:t>Dachwedd</a:t>
            </a:r>
            <a:r>
              <a:rPr lang="en-GB" dirty="0">
                <a:cs typeface="Calibri"/>
              </a:rPr>
              <a:t> a </a:t>
            </a:r>
            <a:r>
              <a:rPr lang="en-GB" dirty="0" err="1">
                <a:cs typeface="Calibri"/>
              </a:rPr>
              <a:t>Dydd</a:t>
            </a:r>
            <a:r>
              <a:rPr lang="en-GB" dirty="0">
                <a:cs typeface="Calibri"/>
              </a:rPr>
              <a:t> Mawrth y 16eg o </a:t>
            </a:r>
            <a:r>
              <a:rPr lang="en-GB" dirty="0" err="1">
                <a:cs typeface="Calibri"/>
              </a:rPr>
              <a:t>Dachwedd</a:t>
            </a:r>
            <a:r>
              <a:rPr lang="en-GB" dirty="0">
                <a:cs typeface="Calibri"/>
              </a:rPr>
              <a:t> 2021 (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agored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amrywiad</a:t>
            </a:r>
            <a:r>
              <a:rPr lang="en-GB" dirty="0">
                <a:cs typeface="Calibri"/>
              </a:rPr>
              <a:t>) </a:t>
            </a:r>
            <a:r>
              <a:rPr lang="en-GB" dirty="0" err="1">
                <a:cs typeface="Calibri"/>
              </a:rPr>
              <a:t>mewn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Canolfanau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Prawf</a:t>
            </a:r>
            <a:r>
              <a:rPr lang="en-GB" dirty="0">
                <a:cs typeface="Calibri"/>
              </a:rPr>
              <a:t> Pearson Vue </a:t>
            </a:r>
            <a:r>
              <a:rPr lang="en-GB" dirty="0" err="1">
                <a:cs typeface="Calibri"/>
              </a:rPr>
              <a:t>ar</a:t>
            </a:r>
            <a:r>
              <a:rPr lang="en-GB" dirty="0">
                <a:cs typeface="Calibri"/>
              </a:rPr>
              <a:t> draws y DU.</a:t>
            </a:r>
          </a:p>
          <a:p>
            <a:r>
              <a:rPr lang="en-GB" dirty="0" err="1">
                <a:cs typeface="Calibri"/>
              </a:rPr>
              <a:t>Bydd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modd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</a:t>
            </a:r>
            <a:r>
              <a:rPr lang="en-GB" dirty="0">
                <a:cs typeface="Calibri"/>
              </a:rPr>
              <a:t> chi </a:t>
            </a:r>
            <a:r>
              <a:rPr lang="en-GB" dirty="0" err="1">
                <a:cs typeface="Calibri"/>
              </a:rPr>
              <a:t>archebu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eich</a:t>
            </a:r>
            <a:r>
              <a:rPr lang="en-GB" dirty="0">
                <a:cs typeface="Calibri"/>
              </a:rPr>
              <a:t> slot </a:t>
            </a:r>
            <a:r>
              <a:rPr lang="en-GB" dirty="0" err="1">
                <a:cs typeface="Calibri"/>
              </a:rPr>
              <a:t>amser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y </a:t>
            </a:r>
            <a:r>
              <a:rPr lang="en-GB" dirty="0" err="1">
                <a:cs typeface="Calibri"/>
              </a:rPr>
              <a:t>ganolfan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lein</a:t>
            </a:r>
            <a:r>
              <a:rPr lang="en-GB" dirty="0">
                <a:cs typeface="Calibri"/>
              </a:rPr>
              <a:t>. </a:t>
            </a:r>
            <a:r>
              <a:rPr lang="en-GB" dirty="0" err="1">
                <a:cs typeface="Calibri"/>
              </a:rPr>
              <a:t>Bydd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ebost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cael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ei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ddanfon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i’ch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cyfrif</a:t>
            </a:r>
            <a:r>
              <a:rPr lang="en-GB" dirty="0">
                <a:cs typeface="Calibri"/>
              </a:rPr>
              <a:t> a </a:t>
            </a:r>
            <a:r>
              <a:rPr lang="en-GB" dirty="0" err="1">
                <a:cs typeface="Calibri"/>
              </a:rPr>
              <a:t>hefyd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bydd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neges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gan</a:t>
            </a:r>
            <a:r>
              <a:rPr lang="en-GB" dirty="0">
                <a:cs typeface="Calibri"/>
              </a:rPr>
              <a:t> Oriel pan </a:t>
            </a:r>
            <a:r>
              <a:rPr lang="en-GB" dirty="0" err="1">
                <a:cs typeface="Calibri"/>
              </a:rPr>
              <a:t>fydd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archebu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gael</a:t>
            </a:r>
            <a:r>
              <a:rPr lang="en-GB" dirty="0">
                <a:cs typeface="Calibri"/>
              </a:rPr>
              <a:t>.</a:t>
            </a:r>
          </a:p>
          <a:p>
            <a:r>
              <a:rPr lang="en-GB" b="0" dirty="0" err="1">
                <a:cs typeface="Calibri"/>
              </a:rPr>
              <a:t>Os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ydych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yn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cael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trafferth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dod</a:t>
            </a:r>
            <a:r>
              <a:rPr lang="en-GB" b="0" dirty="0">
                <a:cs typeface="Calibri"/>
              </a:rPr>
              <a:t> o </a:t>
            </a:r>
            <a:r>
              <a:rPr lang="en-GB" b="0" dirty="0" err="1">
                <a:cs typeface="Calibri"/>
              </a:rPr>
              <a:t>hyd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i</a:t>
            </a:r>
            <a:r>
              <a:rPr lang="en-GB" b="0" dirty="0">
                <a:cs typeface="Calibri"/>
              </a:rPr>
              <a:t> slot </a:t>
            </a:r>
            <a:r>
              <a:rPr lang="en-GB" b="0" dirty="0" err="1">
                <a:cs typeface="Calibri"/>
              </a:rPr>
              <a:t>amser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rhydd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mewn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canolfan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brawf</a:t>
            </a:r>
            <a:r>
              <a:rPr lang="en-GB" b="0" dirty="0">
                <a:cs typeface="Calibri"/>
              </a:rPr>
              <a:t> Pearson </a:t>
            </a:r>
            <a:r>
              <a:rPr lang="en-GB" dirty="0">
                <a:cs typeface="Calibri"/>
              </a:rPr>
              <a:t>V</a:t>
            </a:r>
            <a:r>
              <a:rPr lang="en-GB" b="0" dirty="0">
                <a:cs typeface="Calibri"/>
              </a:rPr>
              <a:t>ue </a:t>
            </a:r>
            <a:r>
              <a:rPr lang="en-GB" b="0" dirty="0" err="1">
                <a:cs typeface="Calibri"/>
              </a:rPr>
              <a:t>yn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agos</a:t>
            </a:r>
            <a:r>
              <a:rPr lang="en-GB" b="0" dirty="0">
                <a:cs typeface="Calibri"/>
              </a:rPr>
              <a:t> at </a:t>
            </a:r>
            <a:r>
              <a:rPr lang="en-GB" b="0" dirty="0" err="1">
                <a:cs typeface="Calibri"/>
              </a:rPr>
              <a:t>eich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ysgol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ddeintyddol</a:t>
            </a:r>
            <a:r>
              <a:rPr lang="en-GB" b="0" dirty="0">
                <a:cs typeface="Calibri"/>
              </a:rPr>
              <a:t>, </a:t>
            </a:r>
            <a:r>
              <a:rPr lang="en-GB" b="0" dirty="0" err="1">
                <a:cs typeface="Calibri"/>
              </a:rPr>
              <a:t>cysylltwch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gyda’r</a:t>
            </a:r>
            <a:r>
              <a:rPr lang="en-GB" b="0" dirty="0">
                <a:cs typeface="Calibri"/>
              </a:rPr>
              <a:t> Porth </a:t>
            </a:r>
            <a:r>
              <a:rPr lang="en-GB" b="0" dirty="0" err="1">
                <a:cs typeface="Calibri"/>
              </a:rPr>
              <a:t>Cymorth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Ymgeiswyr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Llundain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a’r</a:t>
            </a:r>
            <a:r>
              <a:rPr lang="en-GB" b="0" dirty="0">
                <a:cs typeface="Calibri"/>
              </a:rPr>
              <a:t> De </a:t>
            </a:r>
            <a:r>
              <a:rPr lang="en-GB" b="0" dirty="0" err="1">
                <a:cs typeface="Calibri"/>
              </a:rPr>
              <a:t>Ddwyrain</a:t>
            </a:r>
            <a:r>
              <a:rPr lang="en-GB" dirty="0">
                <a:cs typeface="Calibri"/>
              </a:rPr>
              <a:t> a </a:t>
            </a:r>
            <a:r>
              <a:rPr lang="en-GB" dirty="0" err="1">
                <a:cs typeface="Calibri"/>
              </a:rPr>
              <a:t>fydd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cysylltu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gyda</a:t>
            </a:r>
            <a:r>
              <a:rPr lang="en-GB" dirty="0">
                <a:cs typeface="Calibri"/>
              </a:rPr>
              <a:t> Pearson Vue.</a:t>
            </a:r>
          </a:p>
          <a:p>
            <a:r>
              <a:rPr lang="en-GB" b="0" dirty="0" err="1">
                <a:cs typeface="Calibri"/>
              </a:rPr>
              <a:t>Sylwch</a:t>
            </a:r>
            <a:r>
              <a:rPr lang="en-GB" b="0" dirty="0">
                <a:cs typeface="Calibri"/>
              </a:rPr>
              <a:t>, </a:t>
            </a:r>
            <a:r>
              <a:rPr lang="en-GB" dirty="0" err="1">
                <a:cs typeface="Calibri"/>
              </a:rPr>
              <a:t>caiff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archebiadau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ei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gwneud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ar</a:t>
            </a:r>
            <a:r>
              <a:rPr lang="en-GB" dirty="0">
                <a:cs typeface="Calibri"/>
              </a:rPr>
              <a:t> sail </a:t>
            </a:r>
            <a:r>
              <a:rPr lang="en-GB" dirty="0" err="1">
                <a:cs typeface="Calibri"/>
              </a:rPr>
              <a:t>cyntaf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i’r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felin</a:t>
            </a:r>
            <a:r>
              <a:rPr lang="en-GB" dirty="0">
                <a:cs typeface="Calibri"/>
              </a:rPr>
              <a:t> felly </a:t>
            </a:r>
            <a:r>
              <a:rPr lang="en-GB" dirty="0" err="1">
                <a:cs typeface="Calibri"/>
              </a:rPr>
              <a:t>archebwch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fuan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sicrhau</a:t>
            </a:r>
            <a:r>
              <a:rPr lang="en-GB" dirty="0">
                <a:cs typeface="Calibri"/>
              </a:rPr>
              <a:t> slot </a:t>
            </a:r>
            <a:r>
              <a:rPr lang="en-GB" dirty="0" err="1">
                <a:cs typeface="Calibri"/>
              </a:rPr>
              <a:t>amser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cyfleus</a:t>
            </a:r>
            <a:r>
              <a:rPr lang="en-GB" dirty="0">
                <a:cs typeface="Calibri"/>
              </a:rPr>
              <a:t>.</a:t>
            </a:r>
          </a:p>
          <a:p>
            <a:r>
              <a:rPr lang="en-GB" b="0" dirty="0">
                <a:cs typeface="Calibri"/>
              </a:rPr>
              <a:t>Mae </a:t>
            </a:r>
            <a:r>
              <a:rPr lang="en-GB" b="0" dirty="0" err="1">
                <a:cs typeface="Calibri"/>
              </a:rPr>
              <a:t>yno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baratoad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ar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gyfer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ymgeiswyr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sy’n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cysgodi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oherwydd</a:t>
            </a:r>
            <a:r>
              <a:rPr lang="en-GB" b="0" dirty="0">
                <a:cs typeface="Calibri"/>
              </a:rPr>
              <a:t> Covid </a:t>
            </a:r>
            <a:r>
              <a:rPr lang="en-GB" b="0" dirty="0" err="1">
                <a:cs typeface="Calibri"/>
              </a:rPr>
              <a:t>sefyll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yr</a:t>
            </a:r>
            <a:r>
              <a:rPr lang="en-GB" b="0" dirty="0">
                <a:cs typeface="Calibri"/>
              </a:rPr>
              <a:t> SJT </a:t>
            </a:r>
            <a:r>
              <a:rPr lang="en-GB" b="0" dirty="0" err="1">
                <a:cs typeface="Calibri"/>
              </a:rPr>
              <a:t>gartref</a:t>
            </a:r>
            <a:r>
              <a:rPr lang="en-GB" b="0" dirty="0">
                <a:cs typeface="Calibri"/>
              </a:rPr>
              <a:t>. </a:t>
            </a:r>
            <a:r>
              <a:rPr lang="en-GB" b="0" dirty="0" err="1">
                <a:cs typeface="Calibri"/>
              </a:rPr>
              <a:t>Os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yw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hyn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yn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berthnasol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i</a:t>
            </a:r>
            <a:r>
              <a:rPr lang="en-GB" b="0" dirty="0">
                <a:cs typeface="Calibri"/>
              </a:rPr>
              <a:t> chi, </a:t>
            </a:r>
            <a:r>
              <a:rPr lang="en-GB" b="0" dirty="0" err="1">
                <a:cs typeface="Calibri"/>
              </a:rPr>
              <a:t>mae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gofyn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i</a:t>
            </a:r>
            <a:r>
              <a:rPr lang="en-GB" b="0" dirty="0">
                <a:cs typeface="Calibri"/>
              </a:rPr>
              <a:t> chi </a:t>
            </a:r>
            <a:r>
              <a:rPr lang="en-GB" b="0" dirty="0" err="1">
                <a:cs typeface="Calibri"/>
              </a:rPr>
              <a:t>ymgeisio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drwy’r</a:t>
            </a:r>
            <a:r>
              <a:rPr lang="en-GB" b="0" dirty="0">
                <a:cs typeface="Calibri"/>
              </a:rPr>
              <a:t> broses </a:t>
            </a:r>
            <a:r>
              <a:rPr lang="en-GB" b="0" dirty="0" err="1">
                <a:cs typeface="Calibri"/>
              </a:rPr>
              <a:t>addasiad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rhesymol</a:t>
            </a:r>
            <a:r>
              <a:rPr lang="en-GB" b="0" dirty="0">
                <a:cs typeface="Calibri"/>
              </a:rPr>
              <a:t>. Mi </a:t>
            </a:r>
            <a:r>
              <a:rPr lang="en-GB" b="0" dirty="0" err="1">
                <a:cs typeface="Calibri"/>
              </a:rPr>
              <a:t>fydd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mwy</a:t>
            </a:r>
            <a:r>
              <a:rPr lang="en-GB" b="0" dirty="0">
                <a:cs typeface="Calibri"/>
              </a:rPr>
              <a:t> o </a:t>
            </a:r>
            <a:r>
              <a:rPr lang="en-GB" b="0" dirty="0" err="1">
                <a:cs typeface="Calibri"/>
              </a:rPr>
              <a:t>wybodaeth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yn</a:t>
            </a:r>
            <a:r>
              <a:rPr lang="en-GB" b="0" dirty="0">
                <a:cs typeface="Calibri"/>
              </a:rPr>
              <a:t> </a:t>
            </a:r>
            <a:r>
              <a:rPr lang="en-GB" b="0" dirty="0" err="1">
                <a:cs typeface="Calibri"/>
              </a:rPr>
              <a:t>cae</a:t>
            </a:r>
            <a:r>
              <a:rPr lang="en-GB" dirty="0" err="1">
                <a:cs typeface="Calibri"/>
              </a:rPr>
              <a:t>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ei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ddarparu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y </a:t>
            </a:r>
            <a:r>
              <a:rPr lang="en-GB" dirty="0" err="1">
                <a:cs typeface="Calibri"/>
              </a:rPr>
              <a:t>llawlyfr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ymgeiswyr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sydd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gael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drwy</a:t>
            </a:r>
            <a:r>
              <a:rPr lang="en-GB" dirty="0">
                <a:cs typeface="Calibri"/>
              </a:rPr>
              <a:t> Oriel.</a:t>
            </a:r>
            <a:endParaRPr lang="en-GB" b="0" dirty="0">
              <a:cs typeface="Calibri"/>
            </a:endParaRPr>
          </a:p>
          <a:p>
            <a:r>
              <a:rPr lang="en-GB" sz="4200" b="1" dirty="0">
                <a:latin typeface="Arial"/>
                <a:cs typeface="Arial"/>
              </a:rPr>
              <a:t>Porth </a:t>
            </a:r>
            <a:r>
              <a:rPr lang="en-GB" sz="4200" b="1" dirty="0" err="1">
                <a:latin typeface="Arial"/>
                <a:cs typeface="Arial"/>
              </a:rPr>
              <a:t>cymorth</a:t>
            </a:r>
            <a:r>
              <a:rPr lang="en-GB" sz="4200" b="1" dirty="0">
                <a:latin typeface="Arial"/>
                <a:cs typeface="Arial"/>
              </a:rPr>
              <a:t>:</a:t>
            </a:r>
            <a:r>
              <a:rPr lang="en-GB" sz="4200" b="0" dirty="0">
                <a:latin typeface="Arial"/>
                <a:cs typeface="Arial"/>
              </a:rPr>
              <a:t> </a:t>
            </a:r>
            <a:r>
              <a:rPr lang="en-GB" sz="4200" dirty="0"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https://lasepgmdesupport.hee.nhs.uk/support/home?applicants</a:t>
            </a:r>
            <a:endParaRPr lang="en-GB" b="0" dirty="0">
              <a:latin typeface="Arial"/>
              <a:cs typeface="Arial"/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089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1A088-0388-4A1B-8FDB-8C1E9A439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52" y="419000"/>
            <a:ext cx="10515600" cy="1994149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br>
              <a:rPr lang="en-GB" sz="4000" b="1" dirty="0">
                <a:solidFill>
                  <a:srgbClr val="0072C6"/>
                </a:solidFill>
                <a:latin typeface="Arial"/>
                <a:cs typeface="Arial"/>
              </a:rPr>
            </a:br>
            <a:r>
              <a:rPr lang="en-GB" sz="4000" b="1" dirty="0" err="1">
                <a:solidFill>
                  <a:srgbClr val="0072C6"/>
                </a:solidFill>
                <a:latin typeface="Arial"/>
                <a:cs typeface="Arial"/>
              </a:rPr>
              <a:t>Recriwtio</a:t>
            </a:r>
            <a:r>
              <a:rPr lang="en-GB" sz="40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4000" b="1" dirty="0" err="1">
                <a:solidFill>
                  <a:srgbClr val="0072C6"/>
                </a:solidFill>
                <a:latin typeface="Arial"/>
                <a:cs typeface="Arial"/>
              </a:rPr>
              <a:t>Deintyddol</a:t>
            </a:r>
            <a:r>
              <a:rPr lang="en-GB" sz="40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4000" b="1" dirty="0" err="1">
                <a:solidFill>
                  <a:srgbClr val="0072C6"/>
                </a:solidFill>
                <a:latin typeface="Arial"/>
                <a:cs typeface="Arial"/>
              </a:rPr>
              <a:t>Sylfaenol</a:t>
            </a:r>
            <a:r>
              <a:rPr lang="en-GB" sz="40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4000" b="1" dirty="0" err="1">
                <a:solidFill>
                  <a:srgbClr val="0072C6"/>
                </a:solidFill>
                <a:latin typeface="Arial"/>
                <a:cs typeface="Arial"/>
              </a:rPr>
              <a:t>ar</a:t>
            </a:r>
            <a:r>
              <a:rPr lang="en-GB" sz="40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4000" b="1" dirty="0" err="1">
                <a:solidFill>
                  <a:srgbClr val="0072C6"/>
                </a:solidFill>
                <a:latin typeface="Arial"/>
                <a:cs typeface="Arial"/>
              </a:rPr>
              <a:t>gyfer</a:t>
            </a:r>
            <a:r>
              <a:rPr lang="en-GB" sz="40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4000" b="1" dirty="0" err="1">
                <a:solidFill>
                  <a:srgbClr val="0072C6"/>
                </a:solidFill>
                <a:latin typeface="Arial"/>
                <a:cs typeface="Arial"/>
              </a:rPr>
              <a:t>mynediad</a:t>
            </a:r>
            <a:r>
              <a:rPr lang="en-GB" sz="4000" b="1" dirty="0">
                <a:solidFill>
                  <a:srgbClr val="0072C6"/>
                </a:solidFill>
                <a:latin typeface="Arial"/>
                <a:cs typeface="Arial"/>
              </a:rPr>
              <a:t> 2023</a:t>
            </a:r>
            <a:br>
              <a:rPr lang="en-GB" sz="4000" b="1" dirty="0">
                <a:latin typeface="Arial"/>
                <a:cs typeface="Arial" pitchFamily="34" charset="0"/>
              </a:rPr>
            </a:br>
            <a:r>
              <a:rPr lang="en-GB" sz="2400" b="1" dirty="0" err="1">
                <a:solidFill>
                  <a:srgbClr val="0072C6"/>
                </a:solidFill>
                <a:latin typeface="Arial"/>
                <a:cs typeface="Arial"/>
              </a:rPr>
              <a:t>Gweminar</a:t>
            </a:r>
            <a:r>
              <a:rPr lang="en-GB" sz="24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2400" b="1" dirty="0" err="1">
                <a:solidFill>
                  <a:srgbClr val="0072C6"/>
                </a:solidFill>
                <a:latin typeface="Arial"/>
                <a:cs typeface="Arial"/>
              </a:rPr>
              <a:t>Cenedlaethol</a:t>
            </a:r>
            <a:r>
              <a:rPr lang="en-GB" sz="2400" b="1" dirty="0">
                <a:solidFill>
                  <a:srgbClr val="0072C6"/>
                </a:solidFill>
                <a:latin typeface="Arial"/>
                <a:cs typeface="Arial"/>
              </a:rPr>
              <a:t>/ </a:t>
            </a:r>
            <a:r>
              <a:rPr lang="en-GB" sz="2400" b="1" dirty="0" err="1">
                <a:solidFill>
                  <a:srgbClr val="0070C0"/>
                </a:solidFill>
                <a:latin typeface="Arial"/>
                <a:cs typeface="Arial" pitchFamily="34" charset="0"/>
              </a:rPr>
              <a:t>Cyflwyniad</a:t>
            </a:r>
            <a:r>
              <a:rPr lang="en-GB" sz="2400" b="1" dirty="0">
                <a:solidFill>
                  <a:srgbClr val="0070C0"/>
                </a:solidFill>
                <a:latin typeface="Arial"/>
                <a:cs typeface="Arial" pitchFamily="34" charset="0"/>
              </a:rPr>
              <a:t> Deon </a:t>
            </a:r>
            <a:r>
              <a:rPr lang="en-GB" sz="2400" b="1" dirty="0" err="1">
                <a:solidFill>
                  <a:srgbClr val="0070C0"/>
                </a:solidFill>
                <a:latin typeface="Arial"/>
                <a:cs typeface="Arial" pitchFamily="34" charset="0"/>
              </a:rPr>
              <a:t>Deintyddol</a:t>
            </a:r>
            <a:r>
              <a:rPr lang="en-GB" sz="2400" b="1" dirty="0">
                <a:solidFill>
                  <a:srgbClr val="0070C0"/>
                </a:solidFill>
                <a:latin typeface="Arial"/>
                <a:cs typeface="Arial" pitchFamily="34" charset="0"/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latin typeface="Arial"/>
                <a:cs typeface="Arial" pitchFamily="34" charset="0"/>
              </a:rPr>
              <a:t>Ôl-Raddedig</a:t>
            </a:r>
            <a:br>
              <a:rPr lang="en-GB" sz="3200" b="1" dirty="0">
                <a:ea typeface="+mj-lt"/>
                <a:cs typeface="+mj-lt"/>
              </a:rPr>
            </a:br>
            <a:endParaRPr lang="en-GB" sz="4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7A7C764-D5F4-4B40-93A7-46835047AE23}"/>
              </a:ext>
            </a:extLst>
          </p:cNvPr>
          <p:cNvSpPr txBox="1">
            <a:spLocks/>
          </p:cNvSpPr>
          <p:nvPr/>
        </p:nvSpPr>
        <p:spPr>
          <a:xfrm>
            <a:off x="838200" y="2778777"/>
            <a:ext cx="10515600" cy="30798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dirty="0" err="1">
                <a:latin typeface="Arial"/>
                <a:cs typeface="Arial"/>
              </a:rPr>
              <a:t>Mae’r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cyflwyniad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hwn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yn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berthnasol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i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recriwtio</a:t>
            </a:r>
            <a:r>
              <a:rPr lang="en-US" sz="2400" dirty="0">
                <a:latin typeface="Arial"/>
                <a:cs typeface="Arial"/>
              </a:rPr>
              <a:t> a </a:t>
            </a:r>
            <a:r>
              <a:rPr lang="en-US" sz="2400" dirty="0" err="1">
                <a:latin typeface="Arial"/>
                <a:cs typeface="Arial"/>
              </a:rPr>
              <a:t>dyraniad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swyddi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Hyfforddiant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Deintyddol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Sylfaenol</a:t>
            </a:r>
            <a:r>
              <a:rPr lang="en-US" sz="2400" dirty="0">
                <a:latin typeface="Arial"/>
                <a:cs typeface="Arial"/>
              </a:rPr>
              <a:t> (DFT) </a:t>
            </a:r>
            <a:r>
              <a:rPr lang="en-US" sz="2400" dirty="0" err="1">
                <a:latin typeface="Arial"/>
                <a:cs typeface="Arial"/>
              </a:rPr>
              <a:t>ar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gyfer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hyfforddiant</a:t>
            </a:r>
            <a:r>
              <a:rPr lang="en-US" sz="2400" dirty="0">
                <a:latin typeface="Arial"/>
                <a:cs typeface="Arial"/>
              </a:rPr>
              <a:t> 2023/24</a:t>
            </a:r>
          </a:p>
          <a:p>
            <a:pPr>
              <a:lnSpc>
                <a:spcPct val="100000"/>
              </a:lnSpc>
            </a:pPr>
            <a:r>
              <a:rPr lang="en-US" sz="2400" dirty="0" err="1">
                <a:latin typeface="Arial"/>
                <a:cs typeface="Arial"/>
              </a:rPr>
              <a:t>Mae’n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berthnasol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i’r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rhai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hynny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sy’n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gwneud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cais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trwy’r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Swyddfa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Recriwtio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Cenedlaethol</a:t>
            </a:r>
            <a:r>
              <a:rPr lang="en-US" sz="2400" dirty="0">
                <a:latin typeface="Arial"/>
                <a:cs typeface="Arial"/>
              </a:rPr>
              <a:t> (NRO) DFT, </a:t>
            </a:r>
            <a:r>
              <a:rPr lang="en-US" sz="2400" dirty="0" err="1">
                <a:latin typeface="Arial"/>
                <a:cs typeface="Arial"/>
              </a:rPr>
              <a:t>ar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gyfer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swyddi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yn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Lloegr</a:t>
            </a:r>
            <a:r>
              <a:rPr lang="en-US" sz="2400" dirty="0">
                <a:latin typeface="Arial"/>
                <a:cs typeface="Arial"/>
              </a:rPr>
              <a:t>, </a:t>
            </a:r>
            <a:r>
              <a:rPr lang="en-US" sz="2400" dirty="0" err="1">
                <a:latin typeface="Arial"/>
                <a:cs typeface="Arial"/>
              </a:rPr>
              <a:t>Gogledd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Iwerddon</a:t>
            </a:r>
            <a:r>
              <a:rPr lang="en-US" sz="2400" dirty="0">
                <a:latin typeface="Arial"/>
                <a:cs typeface="Arial"/>
              </a:rPr>
              <a:t> a Cymru. </a:t>
            </a:r>
          </a:p>
          <a:p>
            <a:pPr>
              <a:lnSpc>
                <a:spcPct val="100000"/>
              </a:lnSpc>
            </a:pPr>
            <a:r>
              <a:rPr lang="en-US" sz="2400" dirty="0">
                <a:latin typeface="Arial"/>
                <a:cs typeface="Arial"/>
              </a:rPr>
              <a:t>Mae </a:t>
            </a:r>
            <a:r>
              <a:rPr lang="en-US" sz="2400" dirty="0" err="1">
                <a:latin typeface="Arial"/>
                <a:cs typeface="Arial"/>
              </a:rPr>
              <a:t>yno</a:t>
            </a:r>
            <a:r>
              <a:rPr lang="en-US" sz="2400" dirty="0">
                <a:latin typeface="Arial"/>
                <a:cs typeface="Arial"/>
              </a:rPr>
              <a:t> broses </a:t>
            </a:r>
            <a:r>
              <a:rPr lang="en-US" sz="2400" dirty="0" err="1">
                <a:latin typeface="Arial"/>
                <a:cs typeface="Arial"/>
              </a:rPr>
              <a:t>ar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wahân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ar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gyfer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ymgeisio</a:t>
            </a:r>
            <a:r>
              <a:rPr lang="en-US" sz="2400" dirty="0">
                <a:latin typeface="Arial"/>
                <a:cs typeface="Arial"/>
              </a:rPr>
              <a:t> am </a:t>
            </a:r>
            <a:r>
              <a:rPr lang="en-US" sz="2400" dirty="0" err="1">
                <a:latin typeface="Arial"/>
                <a:cs typeface="Arial"/>
              </a:rPr>
              <a:t>hyfforddiant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galwadigaethol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yn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Yr</a:t>
            </a:r>
            <a:r>
              <a:rPr lang="en-US" sz="2400" dirty="0">
                <a:latin typeface="Arial"/>
                <a:cs typeface="Arial"/>
              </a:rPr>
              <a:t> Alban. </a:t>
            </a:r>
          </a:p>
        </p:txBody>
      </p:sp>
    </p:spTree>
    <p:extLst>
      <p:ext uri="{BB962C8B-B14F-4D97-AF65-F5344CB8AC3E}">
        <p14:creationId xmlns:p14="http://schemas.microsoft.com/office/powerpoint/2010/main" val="2243563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680C5-81E1-4BB9-BB38-7E0A3451B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943"/>
          </a:xfrm>
        </p:spPr>
        <p:txBody>
          <a:bodyPr/>
          <a:lstStyle/>
          <a:p>
            <a:pPr algn="ctr"/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Beth </a:t>
            </a:r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yw</a:t>
            </a:r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 SJTs?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CA934-5749-4B00-864A-E16A12A1F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7271"/>
            <a:ext cx="10515600" cy="516189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2400" b="0" dirty="0">
                <a:latin typeface="Arial"/>
                <a:cs typeface="Arial"/>
              </a:rPr>
              <a:t>Dull </a:t>
            </a:r>
            <a:r>
              <a:rPr lang="en-GB" sz="2400" b="0" dirty="0" err="1">
                <a:latin typeface="Arial"/>
                <a:cs typeface="Arial"/>
              </a:rPr>
              <a:t>mesuriad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yw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Profion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Dyfarnu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Sefyllfaol</a:t>
            </a:r>
            <a:r>
              <a:rPr lang="en-GB" sz="2400" b="0" dirty="0">
                <a:latin typeface="Arial"/>
                <a:cs typeface="Arial"/>
              </a:rPr>
              <a:t> (SJTs) </a:t>
            </a:r>
            <a:r>
              <a:rPr lang="en-GB" sz="2400" b="0" dirty="0" err="1">
                <a:latin typeface="Arial"/>
                <a:cs typeface="Arial"/>
              </a:rPr>
              <a:t>sydd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wedi’i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dylunio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i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asesu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arfarnu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mewn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sefyllfaoedd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perthnasol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i</a:t>
            </a:r>
            <a:r>
              <a:rPr lang="en-GB" sz="2400" b="0" dirty="0">
                <a:latin typeface="Arial"/>
                <a:cs typeface="Arial"/>
              </a:rPr>
              <a:t> </a:t>
            </a:r>
            <a:r>
              <a:rPr lang="en-GB" sz="2400" b="0" dirty="0" err="1">
                <a:latin typeface="Arial"/>
                <a:cs typeface="Arial"/>
              </a:rPr>
              <a:t>waith</a:t>
            </a:r>
            <a:r>
              <a:rPr lang="en-GB" sz="2400" b="0" dirty="0">
                <a:latin typeface="Arial"/>
                <a:cs typeface="Arial"/>
              </a:rPr>
              <a:t>:</a:t>
            </a:r>
          </a:p>
          <a:p>
            <a:pPr marL="914400" lvl="4" indent="-457200">
              <a:lnSpc>
                <a:spcPct val="110000"/>
              </a:lnSpc>
              <a:spcBef>
                <a:spcPts val="600"/>
              </a:spcBef>
            </a:pPr>
            <a:r>
              <a:rPr lang="en-GB" sz="2800" dirty="0">
                <a:latin typeface="Arial"/>
                <a:cs typeface="Arial"/>
              </a:rPr>
              <a:t>  </a:t>
            </a:r>
            <a:r>
              <a:rPr lang="en-GB" sz="2000" dirty="0" err="1">
                <a:latin typeface="Arial"/>
                <a:cs typeface="Arial"/>
              </a:rPr>
              <a:t>Cyflwyno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sefyllfaoedd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heriol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sy’n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debygol</a:t>
            </a:r>
            <a:r>
              <a:rPr lang="en-GB" sz="2000" dirty="0">
                <a:latin typeface="Arial"/>
                <a:cs typeface="Arial"/>
              </a:rPr>
              <a:t> o </a:t>
            </a:r>
            <a:r>
              <a:rPr lang="en-GB" sz="2000" dirty="0" err="1">
                <a:latin typeface="Arial"/>
                <a:cs typeface="Arial"/>
              </a:rPr>
              <a:t>ddigwydd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y </a:t>
            </a:r>
            <a:r>
              <a:rPr lang="en-GB" sz="2000" dirty="0" err="1">
                <a:latin typeface="Arial"/>
                <a:cs typeface="Arial"/>
              </a:rPr>
              <a:t>gwaith</a:t>
            </a:r>
            <a:r>
              <a:rPr lang="en-GB" sz="2000" dirty="0">
                <a:latin typeface="Arial"/>
                <a:cs typeface="Arial"/>
              </a:rPr>
              <a:t>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4" indent="-342900">
              <a:lnSpc>
                <a:spcPct val="110000"/>
              </a:lnSpc>
              <a:spcBef>
                <a:spcPts val="600"/>
              </a:spcBef>
            </a:pPr>
            <a:r>
              <a:rPr lang="en-GB" sz="2000" dirty="0">
                <a:latin typeface="Arial"/>
                <a:cs typeface="Arial"/>
              </a:rPr>
              <a:t>    Mae </a:t>
            </a:r>
            <a:r>
              <a:rPr lang="en-GB" sz="2000" dirty="0" err="1">
                <a:latin typeface="Arial"/>
                <a:cs typeface="Arial"/>
              </a:rPr>
              <a:t>ymgeiswyr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gwneud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dyfarniadau</a:t>
            </a:r>
            <a:r>
              <a:rPr lang="en-GB" sz="2000" dirty="0">
                <a:latin typeface="Arial"/>
                <a:cs typeface="Arial"/>
              </a:rPr>
              <a:t> am </a:t>
            </a:r>
            <a:r>
              <a:rPr lang="en-GB" sz="2000" dirty="0" err="1">
                <a:latin typeface="Arial"/>
                <a:cs typeface="Arial"/>
              </a:rPr>
              <a:t>ymatebion</a:t>
            </a:r>
            <a:r>
              <a:rPr lang="en-GB" sz="2000" dirty="0">
                <a:latin typeface="Arial"/>
                <a:cs typeface="Arial"/>
              </a:rPr>
              <a:t> neu </a:t>
            </a:r>
            <a:r>
              <a:rPr lang="en-GB" sz="2000" dirty="0" err="1">
                <a:latin typeface="Arial"/>
                <a:cs typeface="Arial"/>
              </a:rPr>
              <a:t>gweithrediadau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posib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pPr marL="914400" lvl="4" indent="-457200">
              <a:lnSpc>
                <a:spcPct val="110000"/>
              </a:lnSpc>
              <a:spcBef>
                <a:spcPts val="600"/>
              </a:spcBef>
            </a:pPr>
            <a:r>
              <a:rPr lang="en-GB" sz="2000" dirty="0">
                <a:latin typeface="Arial"/>
                <a:cs typeface="Arial"/>
              </a:rPr>
              <a:t>   Cael </a:t>
            </a:r>
            <a:r>
              <a:rPr lang="en-GB" sz="2000" dirty="0" err="1">
                <a:latin typeface="Arial"/>
                <a:cs typeface="Arial"/>
              </a:rPr>
              <a:t>ei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sgorio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erbyn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allwedd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wedi’i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bennu</a:t>
            </a:r>
            <a:r>
              <a:rPr lang="en-GB" sz="2000" dirty="0">
                <a:latin typeface="Arial"/>
                <a:cs typeface="Arial"/>
              </a:rPr>
              <a:t> o </a:t>
            </a:r>
            <a:r>
              <a:rPr lang="en-GB" sz="2000" dirty="0" err="1">
                <a:latin typeface="Arial"/>
                <a:cs typeface="Arial"/>
              </a:rPr>
              <a:t>flaen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llaw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pPr marL="457200" lvl="4" indent="0">
              <a:lnSpc>
                <a:spcPct val="110000"/>
              </a:lnSpc>
              <a:spcBef>
                <a:spcPts val="600"/>
              </a:spcBef>
              <a:buNone/>
            </a:pPr>
            <a:endParaRPr lang="en-GB" sz="2000" dirty="0">
              <a:latin typeface="Arial"/>
              <a:cs typeface="Arial"/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2400" dirty="0" err="1">
                <a:latin typeface="Arial"/>
                <a:cs typeface="Arial"/>
              </a:rPr>
              <a:t>Mae’r</a:t>
            </a:r>
            <a:r>
              <a:rPr lang="en-GB" sz="2400" dirty="0">
                <a:latin typeface="Arial"/>
                <a:cs typeface="Arial"/>
              </a:rPr>
              <a:t> SJT </a:t>
            </a:r>
            <a:r>
              <a:rPr lang="en-GB" sz="2400" dirty="0" err="1">
                <a:latin typeface="Arial"/>
                <a:cs typeface="Arial"/>
              </a:rPr>
              <a:t>yn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canolbwyntio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ar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asesu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prodioleddau</a:t>
            </a:r>
            <a:r>
              <a:rPr lang="en-GB" sz="2400" dirty="0">
                <a:latin typeface="Arial"/>
                <a:cs typeface="Arial"/>
              </a:rPr>
              <a:t> ac </a:t>
            </a:r>
            <a:r>
              <a:rPr lang="en-GB" sz="2400" dirty="0" err="1">
                <a:latin typeface="Arial"/>
                <a:cs typeface="Arial"/>
              </a:rPr>
              <a:t>ymddygiad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proffesiynol</a:t>
            </a:r>
            <a:r>
              <a:rPr lang="en-GB" sz="2400" dirty="0">
                <a:latin typeface="Arial"/>
                <a:cs typeface="Arial"/>
              </a:rPr>
              <a:t>. 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GB" sz="2400" dirty="0">
                <a:latin typeface="Arial"/>
                <a:cs typeface="Arial"/>
              </a:rPr>
              <a:t>    -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e.e.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uniondeb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empathi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hydwythedd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ymglygiad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tîm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gweithio</a:t>
            </a:r>
            <a:r>
              <a:rPr lang="en-GB" sz="2000" dirty="0">
                <a:latin typeface="Arial"/>
                <a:cs typeface="Arial"/>
              </a:rPr>
              <a:t> o dan </a:t>
            </a:r>
            <a:r>
              <a:rPr lang="en-GB" sz="2000" dirty="0" err="1">
                <a:latin typeface="Arial"/>
                <a:cs typeface="Arial"/>
              </a:rPr>
              <a:t>bwysau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2400" dirty="0" err="1">
                <a:latin typeface="Arial"/>
                <a:cs typeface="Arial"/>
              </a:rPr>
              <a:t>Nid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prawf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gwybodaeth</a:t>
            </a:r>
            <a:r>
              <a:rPr lang="en-GB" sz="2400" dirty="0">
                <a:latin typeface="Arial"/>
                <a:cs typeface="Arial"/>
              </a:rPr>
              <a:t> a </a:t>
            </a:r>
            <a:r>
              <a:rPr lang="en-GB" sz="2400" dirty="0" err="1">
                <a:latin typeface="Arial"/>
                <a:cs typeface="Arial"/>
              </a:rPr>
              <a:t>sgiliau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clinigol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yw’r</a:t>
            </a:r>
            <a:r>
              <a:rPr lang="en-GB" sz="2400" dirty="0">
                <a:latin typeface="Arial"/>
                <a:cs typeface="Arial"/>
              </a:rPr>
              <a:t> SJTs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2400" dirty="0">
                <a:latin typeface="Arial"/>
                <a:cs typeface="Arial"/>
              </a:rPr>
              <a:t>Mae </a:t>
            </a:r>
            <a:r>
              <a:rPr lang="en-GB" sz="2400" dirty="0" err="1">
                <a:latin typeface="Arial"/>
                <a:cs typeface="Arial"/>
              </a:rPr>
              <a:t>yno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enghreifftiau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ychwanegol</a:t>
            </a:r>
            <a:r>
              <a:rPr lang="en-GB" sz="2400" dirty="0">
                <a:latin typeface="Arial"/>
                <a:cs typeface="Arial"/>
              </a:rPr>
              <a:t> o </a:t>
            </a:r>
            <a:r>
              <a:rPr lang="en-GB" sz="2400" dirty="0" err="1">
                <a:latin typeface="Arial"/>
                <a:cs typeface="Arial"/>
              </a:rPr>
              <a:t>gwestiynau</a:t>
            </a:r>
            <a:r>
              <a:rPr lang="en-GB" sz="2400" dirty="0">
                <a:latin typeface="Arial"/>
                <a:cs typeface="Arial"/>
              </a:rPr>
              <a:t> SJT </a:t>
            </a:r>
            <a:r>
              <a:rPr lang="en-GB" sz="2400" dirty="0" err="1">
                <a:latin typeface="Arial"/>
                <a:cs typeface="Arial"/>
              </a:rPr>
              <a:t>ar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gael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ar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wefan</a:t>
            </a:r>
            <a:r>
              <a:rPr lang="en-GB" sz="2400" dirty="0">
                <a:latin typeface="Arial"/>
                <a:cs typeface="Arial"/>
              </a:rPr>
              <a:t> COPDEND.</a:t>
            </a:r>
          </a:p>
        </p:txBody>
      </p:sp>
    </p:spTree>
    <p:extLst>
      <p:ext uri="{BB962C8B-B14F-4D97-AF65-F5344CB8AC3E}">
        <p14:creationId xmlns:p14="http://schemas.microsoft.com/office/powerpoint/2010/main" val="3415780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88FF5-956A-47ED-8C0C-D5334C7A7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585" y="291292"/>
            <a:ext cx="10515600" cy="1077468"/>
          </a:xfrm>
        </p:spPr>
        <p:txBody>
          <a:bodyPr>
            <a:normAutofit/>
          </a:bodyPr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Cwestiwn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Rancio SJT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enghreifftiol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6FBBC-3FD7-4ECC-A2B7-E9F7CE70E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939"/>
            <a:ext cx="10515600" cy="45058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Mae </a:t>
            </a:r>
            <a:r>
              <a:rPr lang="en-GB" sz="2400" dirty="0" err="1"/>
              <a:t>claf</a:t>
            </a:r>
            <a:r>
              <a:rPr lang="en-GB" sz="2400" dirty="0"/>
              <a:t> </a:t>
            </a:r>
            <a:r>
              <a:rPr lang="en-GB" sz="2400" dirty="0" err="1"/>
              <a:t>newydd</a:t>
            </a:r>
            <a:r>
              <a:rPr lang="en-GB" sz="2400" dirty="0"/>
              <a:t>, Louise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gofyn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chi </a:t>
            </a:r>
            <a:r>
              <a:rPr lang="en-GB" sz="2400" dirty="0" err="1"/>
              <a:t>roi</a:t>
            </a:r>
            <a:r>
              <a:rPr lang="en-GB" sz="2400" dirty="0"/>
              <a:t> </a:t>
            </a:r>
            <a:r>
              <a:rPr lang="en-GB" sz="2400" dirty="0" err="1"/>
              <a:t>argaen</a:t>
            </a:r>
            <a:r>
              <a:rPr lang="en-GB" sz="2400" dirty="0"/>
              <a:t> </a:t>
            </a:r>
            <a:r>
              <a:rPr lang="en-GB" sz="2400" dirty="0" err="1"/>
              <a:t>ar</a:t>
            </a:r>
            <a:r>
              <a:rPr lang="en-GB" sz="2400" dirty="0"/>
              <a:t> </a:t>
            </a:r>
            <a:r>
              <a:rPr lang="en-GB" sz="2400" dirty="0" err="1"/>
              <a:t>ei</a:t>
            </a:r>
            <a:r>
              <a:rPr lang="en-GB" sz="2400" dirty="0"/>
              <a:t> </a:t>
            </a:r>
            <a:r>
              <a:rPr lang="en-GB" sz="2400" dirty="0" err="1"/>
              <a:t>dannedd</a:t>
            </a:r>
            <a:r>
              <a:rPr lang="en-GB" sz="2400" dirty="0"/>
              <a:t> </a:t>
            </a:r>
            <a:r>
              <a:rPr lang="en-GB" sz="2400" dirty="0" err="1"/>
              <a:t>blaen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gyd</a:t>
            </a:r>
            <a:r>
              <a:rPr lang="en-GB" sz="2400" dirty="0"/>
              <a:t>. Mae </a:t>
            </a:r>
            <a:r>
              <a:rPr lang="en-GB" sz="2400" dirty="0" err="1"/>
              <a:t>hi’n</a:t>
            </a:r>
            <a:r>
              <a:rPr lang="en-GB" sz="2400" dirty="0"/>
              <a:t> </a:t>
            </a:r>
            <a:r>
              <a:rPr lang="en-GB" sz="2400" dirty="0" err="1"/>
              <a:t>gobeithio</a:t>
            </a:r>
            <a:r>
              <a:rPr lang="en-GB" sz="2400" dirty="0"/>
              <a:t> </a:t>
            </a:r>
            <a:r>
              <a:rPr lang="en-GB" sz="2400" dirty="0" err="1"/>
              <a:t>dilyn</a:t>
            </a:r>
            <a:r>
              <a:rPr lang="en-GB" sz="2400" dirty="0"/>
              <a:t> </a:t>
            </a:r>
            <a:r>
              <a:rPr lang="en-GB" sz="2400" dirty="0" err="1"/>
              <a:t>gyrfa</a:t>
            </a:r>
            <a:r>
              <a:rPr lang="en-GB" sz="2400" dirty="0"/>
              <a:t> </a:t>
            </a:r>
            <a:r>
              <a:rPr lang="en-GB" sz="2400" dirty="0" err="1"/>
              <a:t>fel</a:t>
            </a:r>
            <a:r>
              <a:rPr lang="en-GB" sz="2400" dirty="0"/>
              <a:t> model ac </a:t>
            </a:r>
            <a:r>
              <a:rPr lang="en-GB" sz="2400" dirty="0" err="1"/>
              <a:t>wedi</a:t>
            </a:r>
            <a:r>
              <a:rPr lang="en-GB" sz="2400" dirty="0"/>
              <a:t> </a:t>
            </a:r>
            <a:r>
              <a:rPr lang="en-GB" sz="2400" dirty="0" err="1"/>
              <a:t>cael</a:t>
            </a:r>
            <a:r>
              <a:rPr lang="en-GB" sz="2400" dirty="0"/>
              <a:t> </a:t>
            </a:r>
            <a:r>
              <a:rPr lang="en-GB" sz="2400" dirty="0" err="1"/>
              <a:t>cyngor</a:t>
            </a:r>
            <a:r>
              <a:rPr lang="en-GB" sz="2400" dirty="0"/>
              <a:t> </a:t>
            </a:r>
            <a:r>
              <a:rPr lang="en-GB" sz="2400" dirty="0" err="1"/>
              <a:t>gan</a:t>
            </a:r>
            <a:r>
              <a:rPr lang="en-GB" sz="2400" dirty="0"/>
              <a:t> </a:t>
            </a:r>
            <a:r>
              <a:rPr lang="en-GB" sz="2400" dirty="0" err="1"/>
              <a:t>ffrind</a:t>
            </a:r>
            <a:r>
              <a:rPr lang="en-GB" sz="2400" dirty="0"/>
              <a:t> </a:t>
            </a:r>
            <a:r>
              <a:rPr lang="en-GB" sz="2400" dirty="0" err="1"/>
              <a:t>byddai</a:t>
            </a:r>
            <a:r>
              <a:rPr lang="en-GB" sz="2400" dirty="0"/>
              <a:t> </a:t>
            </a:r>
            <a:r>
              <a:rPr lang="en-GB" sz="2400" dirty="0" err="1"/>
              <a:t>argaen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ei</a:t>
            </a:r>
            <a:r>
              <a:rPr lang="en-GB" sz="2400" dirty="0"/>
              <a:t> </a:t>
            </a:r>
            <a:r>
              <a:rPr lang="en-GB" sz="2400" dirty="0" err="1"/>
              <a:t>helpu</a:t>
            </a:r>
            <a:r>
              <a:rPr lang="en-GB" sz="2400" dirty="0"/>
              <a:t> </a:t>
            </a:r>
            <a:r>
              <a:rPr lang="en-GB" sz="2400" dirty="0" err="1"/>
              <a:t>gyda</a:t>
            </a:r>
            <a:r>
              <a:rPr lang="en-GB" sz="2400" dirty="0"/>
              <a:t> </a:t>
            </a:r>
            <a:r>
              <a:rPr lang="en-GB" sz="2400" dirty="0" err="1"/>
              <a:t>hyn</a:t>
            </a:r>
            <a:r>
              <a:rPr lang="en-GB" sz="2400" dirty="0"/>
              <a:t>. </a:t>
            </a:r>
            <a:r>
              <a:rPr lang="en-GB" sz="2400" dirty="0" err="1"/>
              <a:t>Wrth</a:t>
            </a:r>
            <a:r>
              <a:rPr lang="en-GB" sz="2400" dirty="0"/>
              <a:t> </a:t>
            </a:r>
            <a:r>
              <a:rPr lang="en-GB" sz="2400" dirty="0" err="1"/>
              <a:t>archwilio</a:t>
            </a:r>
            <a:r>
              <a:rPr lang="en-GB" sz="2400" dirty="0"/>
              <a:t>, </a:t>
            </a:r>
            <a:r>
              <a:rPr lang="en-GB" sz="2400" dirty="0" err="1"/>
              <a:t>gwelwch</a:t>
            </a:r>
            <a:r>
              <a:rPr lang="en-GB" sz="2400" dirty="0"/>
              <a:t> </a:t>
            </a:r>
            <a:r>
              <a:rPr lang="en-GB" sz="2400" dirty="0" err="1"/>
              <a:t>fod</a:t>
            </a:r>
            <a:r>
              <a:rPr lang="en-GB" sz="2400" dirty="0"/>
              <a:t> </a:t>
            </a:r>
            <a:r>
              <a:rPr lang="en-GB" sz="2400" dirty="0" err="1"/>
              <a:t>dannedd</a:t>
            </a:r>
            <a:r>
              <a:rPr lang="en-GB" sz="2400" dirty="0"/>
              <a:t> Louise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berffaith</a:t>
            </a:r>
            <a:r>
              <a:rPr lang="en-GB" sz="2400" dirty="0"/>
              <a:t> </a:t>
            </a:r>
            <a:r>
              <a:rPr lang="en-GB" sz="2400" dirty="0" err="1"/>
              <a:t>iach</a:t>
            </a:r>
            <a:r>
              <a:rPr lang="en-GB" sz="2400" dirty="0"/>
              <a:t> </a:t>
            </a:r>
            <a:r>
              <a:rPr lang="en-GB" sz="2400" dirty="0" err="1"/>
              <a:t>gyda</a:t>
            </a:r>
            <a:r>
              <a:rPr lang="en-GB" sz="2400" dirty="0"/>
              <a:t> dim </a:t>
            </a:r>
            <a:r>
              <a:rPr lang="en-GB" sz="2400" dirty="0" err="1"/>
              <a:t>atgyweiriad</a:t>
            </a:r>
            <a:r>
              <a:rPr lang="en-GB" sz="2400" dirty="0"/>
              <a:t> </a:t>
            </a:r>
            <a:r>
              <a:rPr lang="en-GB" sz="2400" dirty="0" err="1"/>
              <a:t>blaenorol</a:t>
            </a:r>
            <a:r>
              <a:rPr lang="en-GB" sz="2400" dirty="0"/>
              <a:t> ac </a:t>
            </a:r>
            <a:r>
              <a:rPr lang="en-GB" sz="2400" dirty="0" err="1"/>
              <a:t>ychydig</a:t>
            </a:r>
            <a:r>
              <a:rPr lang="en-GB" sz="2400" dirty="0"/>
              <a:t> </a:t>
            </a:r>
            <a:r>
              <a:rPr lang="en-GB" sz="2400" dirty="0" err="1"/>
              <a:t>iawn</a:t>
            </a:r>
            <a:r>
              <a:rPr lang="en-GB" sz="2400" dirty="0"/>
              <a:t> o </a:t>
            </a:r>
            <a:r>
              <a:rPr lang="en-GB" sz="2400" dirty="0" err="1"/>
              <a:t>dyrru</a:t>
            </a:r>
            <a:r>
              <a:rPr lang="en-GB" sz="2400" dirty="0"/>
              <a:t>. Mae </a:t>
            </a:r>
            <a:r>
              <a:rPr lang="en-GB" sz="2400" dirty="0" err="1"/>
              <a:t>ei</a:t>
            </a:r>
            <a:r>
              <a:rPr lang="en-GB" sz="2400" dirty="0"/>
              <a:t> </a:t>
            </a:r>
            <a:r>
              <a:rPr lang="en-GB" sz="2400" dirty="0" err="1"/>
              <a:t>dannedd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liw</a:t>
            </a:r>
            <a:r>
              <a:rPr lang="en-GB" sz="2400" dirty="0"/>
              <a:t> vita A3.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 err="1"/>
              <a:t>Ranciwch</a:t>
            </a:r>
            <a:r>
              <a:rPr lang="en-GB" sz="2400" dirty="0"/>
              <a:t> y </a:t>
            </a:r>
            <a:r>
              <a:rPr lang="en-GB" sz="2400" dirty="0" err="1"/>
              <a:t>gweithredoedd</a:t>
            </a:r>
            <a:r>
              <a:rPr lang="en-GB" sz="2400" dirty="0"/>
              <a:t> </a:t>
            </a:r>
            <a:r>
              <a:rPr lang="en-GB" sz="2400" dirty="0" err="1"/>
              <a:t>isod</a:t>
            </a:r>
            <a:r>
              <a:rPr lang="en-GB" sz="2400" dirty="0"/>
              <a:t> </a:t>
            </a:r>
            <a:r>
              <a:rPr lang="en-GB" sz="2400" dirty="0" err="1"/>
              <a:t>mewn</a:t>
            </a:r>
            <a:r>
              <a:rPr lang="en-GB" sz="2400" dirty="0"/>
              <a:t> </a:t>
            </a:r>
            <a:r>
              <a:rPr lang="en-GB" sz="2400" dirty="0" err="1"/>
              <a:t>trefn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ymateb</a:t>
            </a:r>
            <a:r>
              <a:rPr lang="en-GB" sz="2400" dirty="0"/>
              <a:t> </a:t>
            </a:r>
            <a:r>
              <a:rPr lang="en-GB" sz="2400" dirty="0" err="1"/>
              <a:t>i’r</a:t>
            </a:r>
            <a:r>
              <a:rPr lang="en-GB" sz="2400" dirty="0"/>
              <a:t> </a:t>
            </a:r>
            <a:r>
              <a:rPr lang="en-GB" sz="2400" dirty="0" err="1"/>
              <a:t>sefyllfa</a:t>
            </a:r>
            <a:r>
              <a:rPr lang="en-GB" sz="2400" dirty="0"/>
              <a:t> </a:t>
            </a:r>
            <a:r>
              <a:rPr lang="en-GB" sz="2400" dirty="0" err="1"/>
              <a:t>yma</a:t>
            </a:r>
            <a:r>
              <a:rPr lang="en-GB" sz="2400" dirty="0"/>
              <a:t> (1= </a:t>
            </a:r>
            <a:r>
              <a:rPr lang="en-GB" sz="2400" dirty="0" err="1"/>
              <a:t>mwyaf</a:t>
            </a:r>
            <a:r>
              <a:rPr lang="en-GB" sz="2400" dirty="0"/>
              <a:t> addas 5= </a:t>
            </a:r>
            <a:r>
              <a:rPr lang="en-GB" sz="2400" dirty="0" err="1"/>
              <a:t>lleiaf</a:t>
            </a:r>
            <a:r>
              <a:rPr lang="en-GB" sz="2400" dirty="0"/>
              <a:t> addas)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lphaUcPeriod"/>
            </a:pPr>
            <a:r>
              <a:rPr lang="en-GB" sz="2000" dirty="0" err="1"/>
              <a:t>Parchu</a:t>
            </a:r>
            <a:r>
              <a:rPr lang="en-GB" sz="2000" dirty="0"/>
              <a:t> </a:t>
            </a:r>
            <a:r>
              <a:rPr lang="en-GB" sz="2000" dirty="0" err="1"/>
              <a:t>dymuniadau</a:t>
            </a:r>
            <a:r>
              <a:rPr lang="en-GB" sz="2000" dirty="0"/>
              <a:t> Louise &amp; </a:t>
            </a:r>
            <a:r>
              <a:rPr lang="en-GB" sz="2000" dirty="0" err="1"/>
              <a:t>trefnu</a:t>
            </a:r>
            <a:r>
              <a:rPr lang="en-GB" sz="2000" dirty="0"/>
              <a:t> </a:t>
            </a:r>
            <a:r>
              <a:rPr lang="en-GB" sz="2000" dirty="0" err="1"/>
              <a:t>appwyntiad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argaen</a:t>
            </a:r>
            <a:endParaRPr lang="en-GB" sz="2000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lphaUcPeriod"/>
            </a:pPr>
            <a:r>
              <a:rPr lang="en-GB" sz="2000" dirty="0" err="1"/>
              <a:t>Sicrhau</a:t>
            </a:r>
            <a:r>
              <a:rPr lang="en-GB" sz="2000" dirty="0"/>
              <a:t> </a:t>
            </a:r>
            <a:r>
              <a:rPr lang="en-GB" sz="2000" dirty="0" err="1"/>
              <a:t>fod</a:t>
            </a:r>
            <a:r>
              <a:rPr lang="en-GB" sz="2000" dirty="0"/>
              <a:t> Louise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ymwybodol</a:t>
            </a:r>
            <a:r>
              <a:rPr lang="en-GB" sz="2000" dirty="0"/>
              <a:t> </a:t>
            </a:r>
            <a:r>
              <a:rPr lang="en-GB" sz="2000" dirty="0" err="1"/>
              <a:t>o’r</a:t>
            </a:r>
            <a:r>
              <a:rPr lang="en-GB" sz="2000" dirty="0"/>
              <a:t> </a:t>
            </a:r>
            <a:r>
              <a:rPr lang="en-GB" sz="2000" dirty="0" err="1"/>
              <a:t>holl</a:t>
            </a:r>
            <a:r>
              <a:rPr lang="en-GB" sz="2000" dirty="0"/>
              <a:t> </a:t>
            </a:r>
            <a:r>
              <a:rPr lang="en-GB" sz="2000" dirty="0" err="1"/>
              <a:t>ddewisiadau</a:t>
            </a:r>
            <a:r>
              <a:rPr lang="en-GB" sz="2000" dirty="0"/>
              <a:t> </a:t>
            </a:r>
            <a:r>
              <a:rPr lang="en-GB" sz="2000" dirty="0" err="1"/>
              <a:t>posib</a:t>
            </a:r>
            <a:r>
              <a:rPr lang="en-GB" sz="2000" dirty="0"/>
              <a:t> </a:t>
            </a:r>
            <a:r>
              <a:rPr lang="en-GB" sz="2000" dirty="0" err="1"/>
              <a:t>megis</a:t>
            </a:r>
            <a:r>
              <a:rPr lang="en-GB" sz="2000" dirty="0"/>
              <a:t> </a:t>
            </a:r>
            <a:r>
              <a:rPr lang="en-GB" sz="2000" dirty="0" err="1"/>
              <a:t>orthadonteg</a:t>
            </a:r>
            <a:r>
              <a:rPr lang="en-GB" sz="2000" dirty="0"/>
              <a:t> &amp; </a:t>
            </a:r>
            <a:r>
              <a:rPr lang="en-GB" sz="2000" dirty="0" err="1"/>
              <a:t>gwynnu</a:t>
            </a:r>
            <a:r>
              <a:rPr lang="en-GB" sz="2000" dirty="0"/>
              <a:t> </a:t>
            </a:r>
            <a:r>
              <a:rPr lang="en-GB" sz="2000" dirty="0" err="1"/>
              <a:t>dannedd</a:t>
            </a:r>
            <a:r>
              <a:rPr lang="en-GB" sz="2000" dirty="0"/>
              <a:t>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lphaUcPeriod"/>
            </a:pPr>
            <a:r>
              <a:rPr lang="en-GB" sz="2000" dirty="0" err="1"/>
              <a:t>Awgrymu</a:t>
            </a:r>
            <a:r>
              <a:rPr lang="en-GB" sz="2000" dirty="0"/>
              <a:t> </a:t>
            </a:r>
            <a:r>
              <a:rPr lang="en-GB" sz="2000" dirty="0" err="1"/>
              <a:t>cwrs</a:t>
            </a:r>
            <a:r>
              <a:rPr lang="en-GB" sz="2000" dirty="0"/>
              <a:t> o </a:t>
            </a:r>
            <a:r>
              <a:rPr lang="en-GB" sz="2000" dirty="0" err="1"/>
              <a:t>wynnu</a:t>
            </a:r>
            <a:r>
              <a:rPr lang="en-GB" sz="2000" dirty="0"/>
              <a:t> </a:t>
            </a:r>
            <a:r>
              <a:rPr lang="en-GB" sz="2000" dirty="0" err="1"/>
              <a:t>dannedd</a:t>
            </a:r>
            <a:r>
              <a:rPr lang="en-GB" sz="2000" dirty="0"/>
              <a:t> &amp; </a:t>
            </a:r>
            <a:r>
              <a:rPr lang="en-GB" sz="2000" dirty="0" err="1"/>
              <a:t>egluro’r</a:t>
            </a:r>
            <a:r>
              <a:rPr lang="en-GB" sz="2000" dirty="0"/>
              <a:t> </a:t>
            </a:r>
            <a:r>
              <a:rPr lang="en-GB" sz="2000" dirty="0" err="1"/>
              <a:t>problemau</a:t>
            </a:r>
            <a:r>
              <a:rPr lang="en-GB" sz="2000" dirty="0"/>
              <a:t> </a:t>
            </a:r>
            <a:r>
              <a:rPr lang="en-GB" sz="2000" dirty="0" err="1"/>
              <a:t>cyfreithiol</a:t>
            </a:r>
            <a:r>
              <a:rPr lang="en-GB" sz="2000" dirty="0"/>
              <a:t> </a:t>
            </a:r>
            <a:r>
              <a:rPr lang="en-GB" sz="2000" dirty="0" err="1"/>
              <a:t>sydd</a:t>
            </a:r>
            <a:r>
              <a:rPr lang="en-GB" sz="2000" dirty="0"/>
              <a:t> </a:t>
            </a:r>
            <a:r>
              <a:rPr lang="en-GB" sz="2000" dirty="0" err="1"/>
              <a:t>yno</a:t>
            </a:r>
            <a:endParaRPr lang="en-GB" sz="2000" dirty="0"/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lphaUcPeriod"/>
            </a:pPr>
            <a:r>
              <a:rPr lang="en-GB" sz="2000" dirty="0" err="1"/>
              <a:t>Dod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ddeall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iawn</a:t>
            </a:r>
            <a:r>
              <a:rPr lang="en-GB" sz="2000" dirty="0"/>
              <a:t> </a:t>
            </a:r>
            <a:r>
              <a:rPr lang="en-GB" sz="2000" dirty="0" err="1"/>
              <a:t>beth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union </a:t>
            </a:r>
            <a:r>
              <a:rPr lang="en-GB" sz="2000" dirty="0" err="1"/>
              <a:t>tydi</a:t>
            </a:r>
            <a:r>
              <a:rPr lang="en-GB" sz="2000" dirty="0"/>
              <a:t> Louise </a:t>
            </a:r>
            <a:r>
              <a:rPr lang="en-GB" sz="2000" dirty="0" err="1"/>
              <a:t>ddim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hoffi</a:t>
            </a:r>
            <a:r>
              <a:rPr lang="en-GB" sz="2000" dirty="0"/>
              <a:t> am </a:t>
            </a:r>
            <a:r>
              <a:rPr lang="en-GB" sz="2000" dirty="0" err="1"/>
              <a:t>ei</a:t>
            </a:r>
            <a:r>
              <a:rPr lang="en-GB" sz="2000" dirty="0"/>
              <a:t> </a:t>
            </a:r>
            <a:r>
              <a:rPr lang="en-GB" sz="2000" dirty="0" err="1"/>
              <a:t>dannedd</a:t>
            </a:r>
            <a:r>
              <a:rPr lang="en-GB" sz="2000" dirty="0"/>
              <a:t>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lphaUcPeriod"/>
            </a:pPr>
            <a:r>
              <a:rPr lang="en-GB" sz="2000" dirty="0" err="1"/>
              <a:t>Cynnig</a:t>
            </a:r>
            <a:r>
              <a:rPr lang="en-GB" sz="2000" dirty="0"/>
              <a:t> </a:t>
            </a:r>
            <a:r>
              <a:rPr lang="en-GB" sz="2000" dirty="0" err="1"/>
              <a:t>cyfeirio</a:t>
            </a:r>
            <a:r>
              <a:rPr lang="en-GB" sz="2000" dirty="0"/>
              <a:t> Louise at </a:t>
            </a:r>
            <a:r>
              <a:rPr lang="en-GB" sz="2000" dirty="0" err="1"/>
              <a:t>arbenigwr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drafod</a:t>
            </a:r>
            <a:r>
              <a:rPr lang="en-GB" sz="2000" dirty="0"/>
              <a:t> </a:t>
            </a:r>
            <a:r>
              <a:rPr lang="en-GB" sz="2000" dirty="0" err="1"/>
              <a:t>argaen</a:t>
            </a:r>
            <a:r>
              <a:rPr lang="en-GB" sz="2000" dirty="0"/>
              <a:t> </a:t>
            </a:r>
            <a:r>
              <a:rPr lang="en-GB" sz="2000" dirty="0" err="1"/>
              <a:t>mewn</a:t>
            </a:r>
            <a:r>
              <a:rPr lang="en-GB" sz="2000" dirty="0"/>
              <a:t> </a:t>
            </a:r>
            <a:r>
              <a:rPr lang="en-GB" sz="2000" dirty="0" err="1"/>
              <a:t>fwy</a:t>
            </a:r>
            <a:r>
              <a:rPr lang="en-GB" sz="2000" dirty="0"/>
              <a:t> o </a:t>
            </a:r>
            <a:r>
              <a:rPr lang="en-GB" sz="2000" dirty="0" err="1"/>
              <a:t>fanylder</a:t>
            </a:r>
            <a:endParaRPr lang="en-GB" sz="2000" dirty="0"/>
          </a:p>
          <a:p>
            <a:pPr marL="457200" indent="-457200">
              <a:lnSpc>
                <a:spcPct val="100000"/>
              </a:lnSpc>
              <a:buAutoNum type="alphaUcPeriod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29489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E413C-A267-49BE-AFA4-C0D9533D0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2556"/>
          </a:xfrm>
        </p:spPr>
        <p:txBody>
          <a:bodyPr>
            <a:normAutofit/>
          </a:bodyPr>
          <a:lstStyle/>
          <a:p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Enghraifft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o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Gwestiwn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Aml-Ddewis</a:t>
            </a:r>
            <a:endParaRPr lang="en-GB" sz="2800" b="1" kern="0" dirty="0">
              <a:solidFill>
                <a:srgbClr val="0072C6"/>
              </a:solidFill>
              <a:latin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78BC7-70B2-4691-8D42-7FFF3C9C1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5837"/>
            <a:ext cx="10515600" cy="477623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Mae merch 5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oed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dod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atoch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gyda’i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mam.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Mae’r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teulu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newydd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i’r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practis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.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Mae’r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plentyn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edrych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fudur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ac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flêr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.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Wrth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archwilio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,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mae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ceg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y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plentyn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amlwg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wedi’i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esgeuluso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a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mae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4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dant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babi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wedi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pydru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Dewiswch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TAIR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weithred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i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roi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ar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waith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syth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yn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y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sefyllfa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 </a:t>
            </a:r>
            <a:r>
              <a:rPr lang="en-GB" sz="2200" dirty="0" err="1">
                <a:latin typeface="Arial"/>
                <a:ea typeface="Times New Roman" pitchFamily="18" charset="0"/>
                <a:cs typeface="Arial"/>
              </a:rPr>
              <a:t>yma</a:t>
            </a:r>
            <a:r>
              <a:rPr lang="en-GB" sz="2200" dirty="0">
                <a:latin typeface="Arial"/>
                <a:ea typeface="Times New Roman" pitchFamily="18" charset="0"/>
                <a:cs typeface="Arial"/>
              </a:rPr>
              <a:t>:</a:t>
            </a:r>
          </a:p>
          <a:p>
            <a:pPr marL="432000" indent="-432000" algn="just" rtl="0">
              <a:lnSpc>
                <a:spcPct val="70000"/>
              </a:lnSpc>
              <a:spcBef>
                <a:spcPts val="600"/>
              </a:spcBef>
              <a:buAutoNum type="alphaUcPeriod"/>
            </a:pPr>
            <a:r>
              <a:rPr lang="en-GB" sz="2200" kern="1200" dirty="0" err="1">
                <a:solidFill>
                  <a:srgbClr val="000000"/>
                </a:solidFill>
              </a:rPr>
              <a:t>Gofyn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i’r</a:t>
            </a:r>
            <a:r>
              <a:rPr lang="en-GB" sz="2200" kern="1200" dirty="0">
                <a:solidFill>
                  <a:srgbClr val="000000"/>
                </a:solidFill>
              </a:rPr>
              <a:t> fam </a:t>
            </a:r>
            <a:r>
              <a:rPr lang="en-GB" sz="2200" kern="1200" dirty="0" err="1">
                <a:solidFill>
                  <a:srgbClr val="000000"/>
                </a:solidFill>
              </a:rPr>
              <a:t>beth</a:t>
            </a:r>
            <a:r>
              <a:rPr lang="en-GB" sz="2200" kern="1200" dirty="0">
                <a:solidFill>
                  <a:srgbClr val="000000"/>
                </a:solidFill>
              </a:rPr>
              <a:t>, </a:t>
            </a:r>
            <a:r>
              <a:rPr lang="en-GB" sz="2200" kern="1200" dirty="0" err="1">
                <a:solidFill>
                  <a:srgbClr val="000000"/>
                </a:solidFill>
              </a:rPr>
              <a:t>os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unrhyw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beth</a:t>
            </a:r>
            <a:r>
              <a:rPr lang="en-GB" sz="2200" kern="1200" dirty="0">
                <a:solidFill>
                  <a:srgbClr val="000000"/>
                </a:solidFill>
              </a:rPr>
              <a:t>, </a:t>
            </a:r>
            <a:r>
              <a:rPr lang="en-GB" sz="2200" kern="1200" dirty="0" err="1">
                <a:solidFill>
                  <a:srgbClr val="000000"/>
                </a:solidFill>
              </a:rPr>
              <a:t>ddywedodd</a:t>
            </a:r>
            <a:r>
              <a:rPr lang="en-GB" sz="2200" kern="1200" dirty="0">
                <a:solidFill>
                  <a:srgbClr val="000000"/>
                </a:solidFill>
              </a:rPr>
              <a:t> y </a:t>
            </a:r>
            <a:r>
              <a:rPr lang="en-GB" sz="2200" kern="1200" dirty="0" err="1">
                <a:solidFill>
                  <a:srgbClr val="000000"/>
                </a:solidFill>
              </a:rPr>
              <a:t>deintydd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blaenorol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wrthi</a:t>
            </a:r>
            <a:r>
              <a:rPr lang="en-GB" sz="2200" kern="1200" dirty="0">
                <a:solidFill>
                  <a:srgbClr val="000000"/>
                </a:solidFill>
              </a:rPr>
              <a:t> am </a:t>
            </a:r>
            <a:r>
              <a:rPr lang="en-GB" sz="2200" kern="1200" dirty="0" err="1">
                <a:solidFill>
                  <a:srgbClr val="000000"/>
                </a:solidFill>
              </a:rPr>
              <a:t>dannedd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ei</a:t>
            </a:r>
            <a:r>
              <a:rPr lang="en-GB" sz="2200" kern="1200" dirty="0">
                <a:solidFill>
                  <a:srgbClr val="000000"/>
                </a:solidFill>
              </a:rPr>
              <a:t> merch.</a:t>
            </a:r>
          </a:p>
          <a:p>
            <a:pPr marL="432000" indent="-432000" algn="just" rtl="0">
              <a:lnSpc>
                <a:spcPct val="70000"/>
              </a:lnSpc>
              <a:spcBef>
                <a:spcPts val="600"/>
              </a:spcBef>
              <a:buAutoNum type="alphaUcPeriod"/>
            </a:pPr>
            <a:r>
              <a:rPr lang="en-GB" sz="2200" kern="1200" dirty="0" err="1">
                <a:solidFill>
                  <a:srgbClr val="000000"/>
                </a:solidFill>
              </a:rPr>
              <a:t>Dweud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wrth</a:t>
            </a:r>
            <a:r>
              <a:rPr lang="en-GB" sz="2200" kern="1200" dirty="0">
                <a:solidFill>
                  <a:srgbClr val="000000"/>
                </a:solidFill>
              </a:rPr>
              <a:t> y fam </a:t>
            </a:r>
            <a:r>
              <a:rPr lang="en-GB" sz="2200" kern="1200" dirty="0" err="1">
                <a:solidFill>
                  <a:srgbClr val="000000"/>
                </a:solidFill>
              </a:rPr>
              <a:t>ei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chyfrifoldeb</a:t>
            </a:r>
            <a:r>
              <a:rPr lang="en-GB" sz="2200" kern="1200" dirty="0">
                <a:solidFill>
                  <a:srgbClr val="000000"/>
                </a:solidFill>
              </a:rPr>
              <a:t> hi </a:t>
            </a:r>
            <a:r>
              <a:rPr lang="en-GB" sz="2200" kern="1200" dirty="0" err="1">
                <a:solidFill>
                  <a:srgbClr val="000000"/>
                </a:solidFill>
              </a:rPr>
              <a:t>yw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gofalu</a:t>
            </a:r>
            <a:r>
              <a:rPr lang="en-GB" sz="2200" kern="1200" dirty="0">
                <a:solidFill>
                  <a:srgbClr val="000000"/>
                </a:solidFill>
              </a:rPr>
              <a:t> am </a:t>
            </a:r>
            <a:r>
              <a:rPr lang="en-GB" sz="2200" kern="1200" dirty="0" err="1">
                <a:solidFill>
                  <a:srgbClr val="000000"/>
                </a:solidFill>
              </a:rPr>
              <a:t>ddannedd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ei</a:t>
            </a:r>
            <a:r>
              <a:rPr lang="en-GB" sz="2200" kern="1200" dirty="0">
                <a:solidFill>
                  <a:srgbClr val="000000"/>
                </a:solidFill>
              </a:rPr>
              <a:t> merch.</a:t>
            </a:r>
          </a:p>
          <a:p>
            <a:pPr marL="457200" indent="-457200" algn="just" rtl="0">
              <a:buAutoNum type="alphaUcPeriod"/>
            </a:pPr>
            <a:r>
              <a:rPr lang="en-GB" sz="2200" kern="1200" dirty="0" err="1">
                <a:solidFill>
                  <a:srgbClr val="000000"/>
                </a:solidFill>
              </a:rPr>
              <a:t>Gofyn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i'r</a:t>
            </a:r>
            <a:r>
              <a:rPr lang="en-GB" sz="2200" kern="1200" dirty="0">
                <a:solidFill>
                  <a:srgbClr val="000000"/>
                </a:solidFill>
              </a:rPr>
              <a:t> fam </a:t>
            </a:r>
            <a:r>
              <a:rPr lang="en-GB" sz="2200" kern="1200" dirty="0" err="1">
                <a:solidFill>
                  <a:srgbClr val="000000"/>
                </a:solidFill>
              </a:rPr>
              <a:t>beth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yw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trefn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hylendid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dannedd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arferol</a:t>
            </a:r>
            <a:r>
              <a:rPr lang="en-GB" sz="2200" kern="1200" dirty="0">
                <a:solidFill>
                  <a:srgbClr val="000000"/>
                </a:solidFill>
              </a:rPr>
              <a:t> y </a:t>
            </a:r>
            <a:r>
              <a:rPr lang="en-GB" sz="2200" kern="1200" dirty="0" err="1">
                <a:solidFill>
                  <a:srgbClr val="000000"/>
                </a:solidFill>
              </a:rPr>
              <a:t>plentyn</a:t>
            </a:r>
            <a:r>
              <a:rPr lang="en-GB" sz="2200" kern="1200" dirty="0">
                <a:solidFill>
                  <a:srgbClr val="000000"/>
                </a:solidFill>
              </a:rPr>
              <a:t>.</a:t>
            </a:r>
          </a:p>
          <a:p>
            <a:pPr marL="457200" indent="-457200" algn="just" rtl="0">
              <a:buAutoNum type="alphaUcPeriod"/>
            </a:pPr>
            <a:r>
              <a:rPr lang="en-GB" sz="2200" kern="1200" dirty="0" err="1">
                <a:solidFill>
                  <a:srgbClr val="000000"/>
                </a:solidFill>
              </a:rPr>
              <a:t>Gofyn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i’r</a:t>
            </a:r>
            <a:r>
              <a:rPr lang="en-GB" sz="2200" kern="1200" dirty="0">
                <a:solidFill>
                  <a:srgbClr val="000000"/>
                </a:solidFill>
              </a:rPr>
              <a:t> fam </a:t>
            </a:r>
            <a:r>
              <a:rPr lang="en-GB" sz="2200" kern="1200" dirty="0" err="1">
                <a:solidFill>
                  <a:srgbClr val="000000"/>
                </a:solidFill>
              </a:rPr>
              <a:t>wneud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apwyntiad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arall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ar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gyfer</a:t>
            </a:r>
            <a:r>
              <a:rPr lang="en-GB" sz="2200" kern="1200" dirty="0">
                <a:solidFill>
                  <a:srgbClr val="000000"/>
                </a:solidFill>
              </a:rPr>
              <a:t> y </a:t>
            </a:r>
            <a:r>
              <a:rPr lang="en-GB" sz="2200" kern="1200" dirty="0" err="1">
                <a:solidFill>
                  <a:srgbClr val="000000"/>
                </a:solidFill>
              </a:rPr>
              <a:t>plentyn</a:t>
            </a:r>
            <a:endParaRPr lang="en-GB" sz="2200" dirty="0">
              <a:solidFill>
                <a:srgbClr val="000000"/>
              </a:solidFill>
            </a:endParaRPr>
          </a:p>
          <a:p>
            <a:pPr marL="457200" indent="-457200" algn="just" rtl="0">
              <a:buAutoNum type="alphaUcPeriod"/>
            </a:pPr>
            <a:r>
              <a:rPr lang="en-GB" sz="2200" kern="1200" dirty="0" err="1">
                <a:solidFill>
                  <a:srgbClr val="000000"/>
                </a:solidFill>
              </a:rPr>
              <a:t>Ceisio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dod</a:t>
            </a:r>
            <a:r>
              <a:rPr lang="en-GB" sz="2200" kern="1200" dirty="0">
                <a:solidFill>
                  <a:srgbClr val="000000"/>
                </a:solidFill>
              </a:rPr>
              <a:t> o </a:t>
            </a:r>
            <a:r>
              <a:rPr lang="en-GB" sz="2200" kern="1200" dirty="0" err="1">
                <a:solidFill>
                  <a:srgbClr val="000000"/>
                </a:solidFill>
              </a:rPr>
              <a:t>hyd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i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fwy</a:t>
            </a:r>
            <a:r>
              <a:rPr lang="en-GB" sz="2200" kern="1200" dirty="0">
                <a:solidFill>
                  <a:srgbClr val="000000"/>
                </a:solidFill>
              </a:rPr>
              <a:t> o </a:t>
            </a:r>
            <a:r>
              <a:rPr lang="en-GB" sz="2200" kern="1200" dirty="0" err="1">
                <a:solidFill>
                  <a:srgbClr val="000000"/>
                </a:solidFill>
              </a:rPr>
              <a:t>wybodaeth</a:t>
            </a:r>
            <a:r>
              <a:rPr lang="en-GB" sz="2200" kern="1200" dirty="0">
                <a:solidFill>
                  <a:srgbClr val="000000"/>
                </a:solidFill>
              </a:rPr>
              <a:t> am y </a:t>
            </a:r>
            <a:r>
              <a:rPr lang="en-GB" sz="2200" kern="1200" dirty="0" err="1">
                <a:solidFill>
                  <a:srgbClr val="000000"/>
                </a:solidFill>
              </a:rPr>
              <a:t>teulu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gan</a:t>
            </a:r>
            <a:r>
              <a:rPr lang="en-GB" sz="2200" kern="1200" dirty="0">
                <a:solidFill>
                  <a:srgbClr val="000000"/>
                </a:solidFill>
              </a:rPr>
              <a:t> y </a:t>
            </a:r>
            <a:r>
              <a:rPr lang="en-GB" sz="2200" kern="1200" dirty="0" err="1">
                <a:solidFill>
                  <a:srgbClr val="000000"/>
                </a:solidFill>
              </a:rPr>
              <a:t>meddyg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teulu</a:t>
            </a:r>
            <a:endParaRPr lang="en-GB" sz="2200" dirty="0">
              <a:solidFill>
                <a:srgbClr val="000000"/>
              </a:solidFill>
            </a:endParaRPr>
          </a:p>
          <a:p>
            <a:pPr marL="457200" indent="-457200" algn="just" rtl="0">
              <a:buAutoNum type="alphaUcPeriod"/>
            </a:pPr>
            <a:r>
              <a:rPr lang="en-GB" sz="2200" kern="1200" dirty="0" err="1">
                <a:solidFill>
                  <a:srgbClr val="000000"/>
                </a:solidFill>
              </a:rPr>
              <a:t>Gadael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i’ch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hyfforddwr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yn</a:t>
            </a:r>
            <a:r>
              <a:rPr lang="en-GB" sz="2200" kern="1200" dirty="0">
                <a:solidFill>
                  <a:srgbClr val="000000"/>
                </a:solidFill>
              </a:rPr>
              <a:t> y </a:t>
            </a:r>
            <a:r>
              <a:rPr lang="en-GB" sz="2200" kern="1200" dirty="0" err="1">
                <a:solidFill>
                  <a:srgbClr val="000000"/>
                </a:solidFill>
              </a:rPr>
              <a:t>practis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wybod</a:t>
            </a:r>
            <a:r>
              <a:rPr lang="en-GB" sz="2200" kern="1200" dirty="0">
                <a:solidFill>
                  <a:srgbClr val="000000"/>
                </a:solidFill>
              </a:rPr>
              <a:t> am </a:t>
            </a:r>
            <a:r>
              <a:rPr lang="en-GB" sz="2200" kern="1200" dirty="0" err="1">
                <a:solidFill>
                  <a:srgbClr val="000000"/>
                </a:solidFill>
              </a:rPr>
              <a:t>eich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arsylwadau</a:t>
            </a:r>
            <a:endParaRPr lang="en-GB" sz="2200" dirty="0">
              <a:solidFill>
                <a:srgbClr val="000000"/>
              </a:solidFill>
            </a:endParaRPr>
          </a:p>
          <a:p>
            <a:pPr marL="457200" indent="-457200" algn="just" rtl="0">
              <a:buAutoNum type="alphaUcPeriod"/>
            </a:pPr>
            <a:r>
              <a:rPr lang="en-GB" sz="2200" kern="1200" dirty="0" err="1">
                <a:solidFill>
                  <a:srgbClr val="000000"/>
                </a:solidFill>
              </a:rPr>
              <a:t>Dweud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wrth</a:t>
            </a:r>
            <a:r>
              <a:rPr lang="en-GB" sz="2200" kern="1200" dirty="0">
                <a:solidFill>
                  <a:srgbClr val="000000"/>
                </a:solidFill>
              </a:rPr>
              <a:t> y fam am y </a:t>
            </a:r>
            <a:r>
              <a:rPr lang="en-GB" sz="2200" kern="1200" dirty="0" err="1">
                <a:solidFill>
                  <a:srgbClr val="000000"/>
                </a:solidFill>
              </a:rPr>
              <a:t>risgiau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sy’n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gysylltiol</a:t>
            </a:r>
            <a:r>
              <a:rPr lang="en-GB" sz="2200" kern="1200" dirty="0">
                <a:solidFill>
                  <a:srgbClr val="000000"/>
                </a:solidFill>
              </a:rPr>
              <a:t> â </a:t>
            </a:r>
            <a:r>
              <a:rPr lang="en-GB" sz="2200" kern="1200" dirty="0" err="1">
                <a:solidFill>
                  <a:srgbClr val="000000"/>
                </a:solidFill>
              </a:rPr>
              <a:t>hylendid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dannedd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gwael</a:t>
            </a:r>
            <a:endParaRPr lang="en-GB" sz="2200" dirty="0">
              <a:solidFill>
                <a:srgbClr val="000000"/>
              </a:solidFill>
            </a:endParaRPr>
          </a:p>
          <a:p>
            <a:pPr marL="457200" indent="-457200" algn="just" rtl="0">
              <a:buAutoNum type="alphaUcPeriod"/>
            </a:pPr>
            <a:r>
              <a:rPr lang="en-GB" sz="2200" kern="1200" dirty="0" err="1">
                <a:solidFill>
                  <a:srgbClr val="000000"/>
                </a:solidFill>
              </a:rPr>
              <a:t>Gadael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i’r</a:t>
            </a:r>
            <a:r>
              <a:rPr lang="en-GB" sz="2200" kern="1200" dirty="0">
                <a:solidFill>
                  <a:srgbClr val="000000"/>
                </a:solidFill>
              </a:rPr>
              <a:t> fam </a:t>
            </a:r>
            <a:r>
              <a:rPr lang="en-GB" sz="2200" kern="1200" dirty="0" err="1">
                <a:solidFill>
                  <a:srgbClr val="000000"/>
                </a:solidFill>
              </a:rPr>
              <a:t>wybod</a:t>
            </a:r>
            <a:r>
              <a:rPr lang="en-GB" sz="2200" kern="1200" dirty="0">
                <a:solidFill>
                  <a:srgbClr val="000000"/>
                </a:solidFill>
              </a:rPr>
              <a:t> bod </a:t>
            </a:r>
            <a:r>
              <a:rPr lang="en-GB" sz="2200" kern="1200" dirty="0" err="1">
                <a:solidFill>
                  <a:srgbClr val="000000"/>
                </a:solidFill>
              </a:rPr>
              <a:t>angen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i</a:t>
            </a:r>
            <a:r>
              <a:rPr lang="en-GB" sz="2200" kern="1200" dirty="0">
                <a:solidFill>
                  <a:srgbClr val="000000"/>
                </a:solidFill>
              </a:rPr>
              <a:t> chi </a:t>
            </a:r>
            <a:r>
              <a:rPr lang="en-GB" sz="2200" kern="1200" dirty="0" err="1">
                <a:solidFill>
                  <a:srgbClr val="000000"/>
                </a:solidFill>
              </a:rPr>
              <a:t>uwchgyfeirio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achos</a:t>
            </a:r>
            <a:r>
              <a:rPr lang="en-GB" sz="2200" kern="1200" dirty="0">
                <a:solidFill>
                  <a:srgbClr val="000000"/>
                </a:solidFill>
              </a:rPr>
              <a:t> </a:t>
            </a:r>
            <a:r>
              <a:rPr lang="en-GB" sz="2200" kern="1200" dirty="0" err="1">
                <a:solidFill>
                  <a:srgbClr val="000000"/>
                </a:solidFill>
              </a:rPr>
              <a:t>ei</a:t>
            </a:r>
            <a:r>
              <a:rPr lang="en-GB" sz="2200" kern="1200" dirty="0">
                <a:solidFill>
                  <a:srgbClr val="000000"/>
                </a:solidFill>
              </a:rPr>
              <a:t> merch</a:t>
            </a:r>
          </a:p>
          <a:p>
            <a:pPr marL="0" indent="0" rtl="0">
              <a:buNone/>
            </a:pPr>
            <a:endParaRPr lang="en-GB" sz="1800" b="1" kern="1200" dirty="0">
              <a:solidFill>
                <a:srgbClr val="0072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654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11E80-0015-4548-B79A-77170DAA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9803"/>
          </a:xfrm>
        </p:spPr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Dewis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Cynllun</a:t>
            </a:r>
            <a:endParaRPr lang="en-GB" sz="2800" b="1" kern="0" dirty="0">
              <a:latin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BA569-88CB-4F5F-B0DB-CF0EB8F80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3042"/>
            <a:ext cx="10515600" cy="451191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200" dirty="0"/>
              <a:t>Mi </a:t>
            </a:r>
            <a:r>
              <a:rPr lang="en-GB" sz="2200" dirty="0" err="1"/>
              <a:t>fydd</a:t>
            </a:r>
            <a:r>
              <a:rPr lang="en-GB" sz="2200" dirty="0"/>
              <a:t> </a:t>
            </a:r>
            <a:r>
              <a:rPr lang="en-GB" sz="2200" dirty="0" err="1"/>
              <a:t>manylion</a:t>
            </a:r>
            <a:r>
              <a:rPr lang="en-GB" sz="2200" dirty="0"/>
              <a:t> </a:t>
            </a:r>
            <a:r>
              <a:rPr lang="en-GB" sz="2200" dirty="0" err="1"/>
              <a:t>cynlluniau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cael</a:t>
            </a:r>
            <a:r>
              <a:rPr lang="en-GB" sz="2200" dirty="0"/>
              <a:t> </a:t>
            </a:r>
            <a:r>
              <a:rPr lang="en-GB" sz="2200" dirty="0" err="1"/>
              <a:t>eu</a:t>
            </a:r>
            <a:r>
              <a:rPr lang="en-GB" sz="2200" dirty="0"/>
              <a:t> </a:t>
            </a:r>
            <a:r>
              <a:rPr lang="en-GB" sz="2200" dirty="0" err="1"/>
              <a:t>cyhoeddi</a:t>
            </a:r>
            <a:r>
              <a:rPr lang="en-GB" sz="2200" dirty="0"/>
              <a:t> </a:t>
            </a:r>
            <a:r>
              <a:rPr lang="en-GB" sz="2200" dirty="0" err="1"/>
              <a:t>ar</a:t>
            </a:r>
            <a:r>
              <a:rPr lang="en-GB" sz="2200" dirty="0"/>
              <a:t> Oriel.</a:t>
            </a:r>
          </a:p>
          <a:p>
            <a:pPr>
              <a:lnSpc>
                <a:spcPct val="120000"/>
              </a:lnSpc>
            </a:pPr>
            <a:r>
              <a:rPr lang="en-GB" sz="2200" dirty="0"/>
              <a:t>Mae </a:t>
            </a:r>
            <a:r>
              <a:rPr lang="en-GB" sz="2200" dirty="0" err="1"/>
              <a:t>dewis</a:t>
            </a:r>
            <a:r>
              <a:rPr lang="en-GB" sz="2200" dirty="0"/>
              <a:t> </a:t>
            </a:r>
            <a:r>
              <a:rPr lang="en-GB" sz="2200" dirty="0" err="1"/>
              <a:t>fel</a:t>
            </a:r>
            <a:r>
              <a:rPr lang="en-GB" sz="2200" dirty="0"/>
              <a:t> </a:t>
            </a:r>
            <a:r>
              <a:rPr lang="en-GB" sz="2200" dirty="0" err="1"/>
              <a:t>arfer</a:t>
            </a:r>
            <a:r>
              <a:rPr lang="en-GB" sz="2200" dirty="0"/>
              <a:t> </a:t>
            </a:r>
            <a:r>
              <a:rPr lang="en-GB" sz="2200" dirty="0" err="1"/>
              <a:t>ar</a:t>
            </a:r>
            <a:r>
              <a:rPr lang="en-GB" sz="2200" dirty="0"/>
              <a:t> </a:t>
            </a:r>
            <a:r>
              <a:rPr lang="en-GB" sz="2200" dirty="0" err="1"/>
              <a:t>gyfer</a:t>
            </a:r>
            <a:r>
              <a:rPr lang="en-GB" sz="2200" dirty="0"/>
              <a:t> </a:t>
            </a:r>
            <a:r>
              <a:rPr lang="en-GB" sz="2200" dirty="0" err="1"/>
              <a:t>cynlluniau</a:t>
            </a:r>
            <a:r>
              <a:rPr lang="en-GB" sz="2200" dirty="0"/>
              <a:t>, </a:t>
            </a:r>
            <a:r>
              <a:rPr lang="en-GB" sz="2200" dirty="0" err="1"/>
              <a:t>ar</a:t>
            </a:r>
            <a:r>
              <a:rPr lang="en-GB" sz="2200" dirty="0"/>
              <a:t> </a:t>
            </a:r>
            <a:r>
              <a:rPr lang="en-GB" sz="2200" dirty="0" err="1"/>
              <a:t>ol</a:t>
            </a:r>
            <a:r>
              <a:rPr lang="en-GB" sz="2200" dirty="0"/>
              <a:t> </a:t>
            </a:r>
            <a:r>
              <a:rPr lang="en-GB" sz="2200" dirty="0" err="1"/>
              <a:t>i</a:t>
            </a:r>
            <a:r>
              <a:rPr lang="en-GB" sz="2200" dirty="0"/>
              <a:t> </a:t>
            </a:r>
            <a:r>
              <a:rPr lang="en-GB" sz="2200" dirty="0" err="1"/>
              <a:t>gynigion</a:t>
            </a:r>
            <a:r>
              <a:rPr lang="en-GB" sz="2200" dirty="0"/>
              <a:t> </a:t>
            </a:r>
            <a:r>
              <a:rPr lang="en-GB" sz="2200" dirty="0" err="1"/>
              <a:t>gael</a:t>
            </a:r>
            <a:r>
              <a:rPr lang="en-GB" sz="2200" dirty="0"/>
              <a:t> </a:t>
            </a:r>
            <a:r>
              <a:rPr lang="en-GB" sz="2200" dirty="0" err="1"/>
              <a:t>eu</a:t>
            </a:r>
            <a:r>
              <a:rPr lang="en-GB" sz="2200" dirty="0"/>
              <a:t> </a:t>
            </a:r>
            <a:r>
              <a:rPr lang="en-GB" sz="2200" dirty="0" err="1"/>
              <a:t>derbyn</a:t>
            </a:r>
            <a:r>
              <a:rPr lang="en-GB" sz="2200" dirty="0"/>
              <a:t>, mi </a:t>
            </a:r>
            <a:r>
              <a:rPr lang="en-GB" sz="2200" dirty="0" err="1"/>
              <a:t>fydd</a:t>
            </a:r>
            <a:r>
              <a:rPr lang="en-GB" sz="2200" dirty="0"/>
              <a:t> </a:t>
            </a:r>
            <a:r>
              <a:rPr lang="en-GB" sz="2200" dirty="0" err="1"/>
              <a:t>pob</a:t>
            </a:r>
            <a:r>
              <a:rPr lang="en-GB" sz="2200" dirty="0"/>
              <a:t> </a:t>
            </a:r>
            <a:r>
              <a:rPr lang="en-GB" sz="2200" dirty="0" err="1"/>
              <a:t>Ardal</a:t>
            </a:r>
            <a:r>
              <a:rPr lang="en-GB" sz="2200" dirty="0"/>
              <a:t>/</a:t>
            </a:r>
            <a:r>
              <a:rPr lang="en-GB" sz="2200" dirty="0" err="1"/>
              <a:t>Deoniaeth</a:t>
            </a:r>
            <a:r>
              <a:rPr lang="en-GB" sz="2200" dirty="0"/>
              <a:t> HEE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cysylltu</a:t>
            </a:r>
            <a:r>
              <a:rPr lang="en-GB" sz="2200" dirty="0"/>
              <a:t> </a:t>
            </a:r>
            <a:r>
              <a:rPr lang="en-GB" sz="2200" dirty="0" err="1"/>
              <a:t>gyda</a:t>
            </a:r>
            <a:r>
              <a:rPr lang="en-GB" sz="2200" dirty="0"/>
              <a:t> chi am y broses </a:t>
            </a:r>
            <a:r>
              <a:rPr lang="en-GB" sz="2200" dirty="0" err="1"/>
              <a:t>ar</a:t>
            </a:r>
            <a:r>
              <a:rPr lang="en-GB" sz="2200" dirty="0"/>
              <a:t> </a:t>
            </a:r>
            <a:r>
              <a:rPr lang="en-GB" sz="2200" dirty="0" err="1"/>
              <a:t>gyfer</a:t>
            </a:r>
            <a:r>
              <a:rPr lang="en-GB" sz="2200" dirty="0"/>
              <a:t> </a:t>
            </a:r>
            <a:r>
              <a:rPr lang="en-GB" sz="2200" dirty="0" err="1"/>
              <a:t>dyraniad</a:t>
            </a:r>
            <a:r>
              <a:rPr lang="en-GB" sz="2200" dirty="0"/>
              <a:t> </a:t>
            </a:r>
            <a:r>
              <a:rPr lang="en-GB" sz="2200" dirty="0" err="1"/>
              <a:t>lleol</a:t>
            </a:r>
            <a:r>
              <a:rPr lang="en-GB" sz="2200" dirty="0"/>
              <a:t> </a:t>
            </a:r>
            <a:r>
              <a:rPr lang="en-GB" sz="2200" dirty="0" err="1"/>
              <a:t>i</a:t>
            </a:r>
            <a:r>
              <a:rPr lang="en-GB" sz="2200" dirty="0"/>
              <a:t> </a:t>
            </a:r>
            <a:r>
              <a:rPr lang="en-GB" sz="2200" dirty="0" err="1"/>
              <a:t>bractisau</a:t>
            </a:r>
            <a:r>
              <a:rPr lang="en-GB" sz="2200" dirty="0"/>
              <a:t>, </a:t>
            </a:r>
            <a:r>
              <a:rPr lang="en-GB" sz="2200" dirty="0" err="1"/>
              <a:t>os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addas </a:t>
            </a:r>
            <a:r>
              <a:rPr lang="en-GB" sz="2200" dirty="0" err="1"/>
              <a:t>ar</a:t>
            </a:r>
            <a:r>
              <a:rPr lang="en-GB" sz="2200" dirty="0"/>
              <a:t> </a:t>
            </a:r>
            <a:r>
              <a:rPr lang="en-GB" sz="2200" dirty="0" err="1"/>
              <a:t>gyfer</a:t>
            </a:r>
            <a:r>
              <a:rPr lang="en-GB" sz="2200" dirty="0"/>
              <a:t> 2023/24.</a:t>
            </a:r>
          </a:p>
          <a:p>
            <a:pPr>
              <a:lnSpc>
                <a:spcPct val="120000"/>
              </a:lnSpc>
            </a:pPr>
            <a:r>
              <a:rPr lang="en-GB" sz="2200" dirty="0"/>
              <a:t>Mi </a:t>
            </a:r>
            <a:r>
              <a:rPr lang="en-GB" sz="2200" dirty="0" err="1"/>
              <a:t>fydd</a:t>
            </a:r>
            <a:r>
              <a:rPr lang="en-GB" sz="2200" dirty="0"/>
              <a:t> </a:t>
            </a:r>
            <a:r>
              <a:rPr lang="en-GB" sz="2200" dirty="0" err="1"/>
              <a:t>ar</a:t>
            </a:r>
            <a:r>
              <a:rPr lang="en-GB" sz="2200" dirty="0"/>
              <a:t> </a:t>
            </a:r>
            <a:r>
              <a:rPr lang="en-GB" sz="2200" dirty="0" err="1"/>
              <a:t>gyfer</a:t>
            </a:r>
            <a:r>
              <a:rPr lang="en-GB" sz="2200" dirty="0"/>
              <a:t> </a:t>
            </a:r>
            <a:r>
              <a:rPr lang="en-GB" sz="2200" dirty="0" err="1"/>
              <a:t>lefel</a:t>
            </a:r>
            <a:r>
              <a:rPr lang="en-GB" sz="2200" dirty="0"/>
              <a:t> </a:t>
            </a:r>
            <a:r>
              <a:rPr lang="en-GB" sz="2200" dirty="0" err="1"/>
              <a:t>cynllun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2023</a:t>
            </a:r>
          </a:p>
          <a:p>
            <a:pPr>
              <a:lnSpc>
                <a:spcPct val="120000"/>
              </a:lnSpc>
            </a:pPr>
            <a:r>
              <a:rPr lang="en-GB" sz="2200" dirty="0"/>
              <a:t>Mi </a:t>
            </a:r>
            <a:r>
              <a:rPr lang="en-GB" sz="2200" dirty="0" err="1"/>
              <a:t>fydd</a:t>
            </a:r>
            <a:r>
              <a:rPr lang="en-GB" sz="2200" dirty="0"/>
              <a:t> y broses </a:t>
            </a:r>
            <a:r>
              <a:rPr lang="en-GB" sz="2200" dirty="0" err="1"/>
              <a:t>ddewis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digwydd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mis Mai 2023.</a:t>
            </a:r>
          </a:p>
          <a:p>
            <a:pPr>
              <a:lnSpc>
                <a:spcPct val="120000"/>
              </a:lnSpc>
            </a:pPr>
            <a:r>
              <a:rPr lang="en-GB" sz="2200" dirty="0"/>
              <a:t>Mi </a:t>
            </a:r>
            <a:r>
              <a:rPr lang="en-GB" sz="2200" dirty="0" err="1"/>
              <a:t>fydd</a:t>
            </a:r>
            <a:r>
              <a:rPr lang="en-GB" sz="2200" dirty="0"/>
              <a:t> </a:t>
            </a:r>
            <a:r>
              <a:rPr lang="en-GB" sz="2200" dirty="0" err="1"/>
              <a:t>gofyn</a:t>
            </a:r>
            <a:r>
              <a:rPr lang="en-GB" sz="2200" dirty="0"/>
              <a:t> </a:t>
            </a:r>
            <a:r>
              <a:rPr lang="en-GB" sz="2200" dirty="0" err="1"/>
              <a:t>i</a:t>
            </a:r>
            <a:r>
              <a:rPr lang="en-GB" sz="2200" dirty="0"/>
              <a:t> bob </a:t>
            </a:r>
            <a:r>
              <a:rPr lang="en-GB" sz="2200" dirty="0" err="1"/>
              <a:t>ymgeisiwr</a:t>
            </a:r>
            <a:r>
              <a:rPr lang="en-GB" sz="2200" dirty="0"/>
              <a:t> </a:t>
            </a:r>
            <a:r>
              <a:rPr lang="en-GB" sz="2200" dirty="0" err="1"/>
              <a:t>gwblhau</a:t>
            </a:r>
            <a:r>
              <a:rPr lang="en-GB" sz="2200" dirty="0"/>
              <a:t> </a:t>
            </a:r>
            <a:r>
              <a:rPr lang="en-GB" sz="2200" dirty="0" err="1"/>
              <a:t>eu</a:t>
            </a:r>
            <a:r>
              <a:rPr lang="en-GB" sz="2200" dirty="0"/>
              <a:t> </a:t>
            </a:r>
            <a:r>
              <a:rPr lang="en-GB" sz="2200" dirty="0" err="1"/>
              <a:t>dewisiadau</a:t>
            </a:r>
            <a:r>
              <a:rPr lang="en-GB" sz="2200" dirty="0"/>
              <a:t> </a:t>
            </a:r>
            <a:r>
              <a:rPr lang="en-GB" sz="2200" dirty="0" err="1"/>
              <a:t>drwy</a:t>
            </a:r>
            <a:r>
              <a:rPr lang="en-GB" sz="2200" dirty="0"/>
              <a:t> Oriel.</a:t>
            </a:r>
          </a:p>
          <a:p>
            <a:pPr>
              <a:lnSpc>
                <a:spcPct val="120000"/>
              </a:lnSpc>
            </a:pPr>
            <a:r>
              <a:rPr lang="en-GB" sz="2200" dirty="0" err="1"/>
              <a:t>Dewis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agor</a:t>
            </a:r>
            <a:r>
              <a:rPr lang="en-GB" sz="2200" dirty="0"/>
              <a:t>: TBC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debygol</a:t>
            </a:r>
            <a:r>
              <a:rPr lang="en-GB" sz="2200" dirty="0"/>
              <a:t> </a:t>
            </a:r>
            <a:r>
              <a:rPr lang="en-GB" sz="2200" dirty="0" err="1"/>
              <a:t>cychwyn</a:t>
            </a:r>
            <a:r>
              <a:rPr lang="en-GB" sz="2200" dirty="0"/>
              <a:t> Mai</a:t>
            </a:r>
          </a:p>
          <a:p>
            <a:pPr>
              <a:lnSpc>
                <a:spcPct val="120000"/>
              </a:lnSpc>
            </a:pPr>
            <a:r>
              <a:rPr lang="en-GB" sz="2200" dirty="0" err="1"/>
              <a:t>Dewis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cau</a:t>
            </a:r>
            <a:r>
              <a:rPr lang="en-GB" sz="2200" dirty="0"/>
              <a:t>: TBC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debygol</a:t>
            </a:r>
            <a:r>
              <a:rPr lang="en-GB" sz="2200" dirty="0"/>
              <a:t> </a:t>
            </a:r>
            <a:r>
              <a:rPr lang="en-GB" sz="2200" dirty="0" err="1"/>
              <a:t>diwedd</a:t>
            </a:r>
            <a:r>
              <a:rPr lang="en-GB" sz="2200" dirty="0"/>
              <a:t> Mai</a:t>
            </a:r>
          </a:p>
          <a:p>
            <a:pPr>
              <a:lnSpc>
                <a:spcPct val="120000"/>
              </a:lnSpc>
            </a:pPr>
            <a:r>
              <a:rPr lang="en-GB" sz="2200" dirty="0" err="1"/>
              <a:t>Cynghorir</a:t>
            </a:r>
            <a:r>
              <a:rPr lang="en-GB" sz="2200" dirty="0"/>
              <a:t> </a:t>
            </a:r>
            <a:r>
              <a:rPr lang="en-GB" sz="2200" dirty="0" err="1"/>
              <a:t>i</a:t>
            </a:r>
            <a:r>
              <a:rPr lang="en-GB" sz="2200" dirty="0"/>
              <a:t> chi </a:t>
            </a:r>
            <a:r>
              <a:rPr lang="en-GB" sz="2200" dirty="0" err="1"/>
              <a:t>ddewis</a:t>
            </a:r>
            <a:r>
              <a:rPr lang="en-GB" sz="2200" dirty="0"/>
              <a:t> </a:t>
            </a:r>
            <a:r>
              <a:rPr lang="en-GB" sz="2200" dirty="0" err="1"/>
              <a:t>pob</a:t>
            </a:r>
            <a:r>
              <a:rPr lang="en-GB" sz="2200" dirty="0"/>
              <a:t> </a:t>
            </a:r>
            <a:r>
              <a:rPr lang="en-GB" sz="2200" dirty="0" err="1"/>
              <a:t>adran</a:t>
            </a:r>
            <a:r>
              <a:rPr lang="en-GB" sz="2200" dirty="0"/>
              <a:t> </a:t>
            </a:r>
            <a:r>
              <a:rPr lang="en-GB" sz="2200" dirty="0" err="1"/>
              <a:t>rydych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barod</a:t>
            </a:r>
            <a:r>
              <a:rPr lang="en-GB" sz="2200" dirty="0"/>
              <a:t> </a:t>
            </a:r>
            <a:r>
              <a:rPr lang="en-GB" sz="2200" dirty="0" err="1"/>
              <a:t>i</a:t>
            </a:r>
            <a:r>
              <a:rPr lang="en-GB" sz="2200" dirty="0"/>
              <a:t> </a:t>
            </a:r>
            <a:r>
              <a:rPr lang="en-GB" sz="2200" dirty="0" err="1"/>
              <a:t>hyfforddi</a:t>
            </a:r>
            <a:r>
              <a:rPr lang="en-GB" sz="2200" dirty="0"/>
              <a:t> </a:t>
            </a:r>
            <a:r>
              <a:rPr lang="en-GB" sz="2200" dirty="0" err="1"/>
              <a:t>ynddi</a:t>
            </a:r>
            <a:r>
              <a:rPr lang="en-GB" sz="2200" dirty="0"/>
              <a:t>. </a:t>
            </a:r>
            <a:r>
              <a:rPr lang="en-GB" sz="2200" dirty="0" err="1"/>
              <a:t>Os</a:t>
            </a:r>
            <a:r>
              <a:rPr lang="en-GB" sz="2200" dirty="0"/>
              <a:t> </a:t>
            </a:r>
            <a:r>
              <a:rPr lang="en-GB" sz="2200" dirty="0" err="1"/>
              <a:t>nad</a:t>
            </a:r>
            <a:r>
              <a:rPr lang="en-GB" sz="2200" dirty="0"/>
              <a:t> </a:t>
            </a:r>
            <a:r>
              <a:rPr lang="en-GB" sz="2200" dirty="0" err="1"/>
              <a:t>ydych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gwneud</a:t>
            </a:r>
            <a:r>
              <a:rPr lang="en-GB" sz="2200" dirty="0"/>
              <a:t> </a:t>
            </a:r>
            <a:r>
              <a:rPr lang="en-GB" sz="2200" dirty="0" err="1"/>
              <a:t>hyn</a:t>
            </a:r>
            <a:r>
              <a:rPr lang="en-GB" sz="2200" dirty="0"/>
              <a:t> </a:t>
            </a:r>
            <a:r>
              <a:rPr lang="en-GB" sz="2200" dirty="0" err="1"/>
              <a:t>efallai</a:t>
            </a:r>
            <a:r>
              <a:rPr lang="en-GB" sz="2200" dirty="0"/>
              <a:t> </a:t>
            </a:r>
            <a:r>
              <a:rPr lang="en-GB" sz="2200" dirty="0" err="1"/>
              <a:t>byddwch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cael</a:t>
            </a:r>
            <a:r>
              <a:rPr lang="en-GB" sz="2200" dirty="0"/>
              <a:t> </a:t>
            </a:r>
            <a:r>
              <a:rPr lang="en-GB" sz="2200" dirty="0" err="1"/>
              <a:t>eich</a:t>
            </a:r>
            <a:r>
              <a:rPr lang="en-GB" sz="2200" dirty="0"/>
              <a:t> </a:t>
            </a:r>
            <a:r>
              <a:rPr lang="en-GB" sz="2200" dirty="0" err="1"/>
              <a:t>tynnu</a:t>
            </a:r>
            <a:r>
              <a:rPr lang="en-GB" sz="2200" dirty="0"/>
              <a:t> </a:t>
            </a:r>
            <a:r>
              <a:rPr lang="en-GB" sz="2200" dirty="0" err="1"/>
              <a:t>allan</a:t>
            </a:r>
            <a:r>
              <a:rPr lang="en-GB" sz="2200" dirty="0"/>
              <a:t> </a:t>
            </a:r>
            <a:r>
              <a:rPr lang="en-GB" sz="2200" dirty="0" err="1"/>
              <a:t>o’r</a:t>
            </a:r>
            <a:r>
              <a:rPr lang="en-GB" sz="2200" dirty="0"/>
              <a:t> </a:t>
            </a:r>
            <a:r>
              <a:rPr lang="en-GB" sz="2200" dirty="0" err="1"/>
              <a:t>recriwtio</a:t>
            </a:r>
            <a:r>
              <a:rPr lang="en-GB" sz="2200" dirty="0"/>
              <a:t>.</a:t>
            </a:r>
          </a:p>
          <a:p>
            <a:pPr>
              <a:lnSpc>
                <a:spcPct val="120000"/>
              </a:lnSpc>
            </a:pPr>
            <a:endParaRPr lang="en-GB" sz="2200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74448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FAF99-9AD4-44C2-A8C2-8FB7EBB1A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8552"/>
            <a:ext cx="10515600" cy="915521"/>
          </a:xfrm>
        </p:spPr>
        <p:txBody>
          <a:bodyPr>
            <a:normAutofit/>
          </a:bodyPr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Wedi’r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Prawf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Dyfarnu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Sefyllfaol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a’r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cyfweliad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cyfathrebu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rhithwir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19AEB-1466-4A60-A5FD-4E1A7B043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6064"/>
            <a:ext cx="10515600" cy="4230374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800" dirty="0">
                <a:latin typeface="Arial"/>
                <a:cs typeface="Arial"/>
              </a:rPr>
              <a:t>Mi </a:t>
            </a:r>
            <a:r>
              <a:rPr lang="en-GB" sz="1800" dirty="0" err="1">
                <a:latin typeface="Arial"/>
                <a:cs typeface="Arial"/>
              </a:rPr>
              <a:t>fydd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sgôr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pob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ymgeisydd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cael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eu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coladu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a’u</a:t>
            </a:r>
            <a:r>
              <a:rPr lang="en-GB" sz="1800" dirty="0">
                <a:latin typeface="Arial"/>
                <a:cs typeface="Arial"/>
              </a:rPr>
              <a:t> rancio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genedlaethol</a:t>
            </a:r>
            <a:endParaRPr lang="en-GB"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800" dirty="0">
                <a:latin typeface="Arial"/>
                <a:cs typeface="Arial"/>
              </a:rPr>
              <a:t>Mae </a:t>
            </a:r>
            <a:r>
              <a:rPr lang="en-GB" sz="1800" dirty="0" err="1">
                <a:latin typeface="Arial"/>
                <a:cs typeface="Arial"/>
              </a:rPr>
              <a:t>cynigion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gyfer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cynlluniau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cael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eu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gwneud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mis </a:t>
            </a:r>
            <a:r>
              <a:rPr lang="en-GB" sz="1800" dirty="0" err="1">
                <a:latin typeface="Arial"/>
                <a:cs typeface="Arial"/>
              </a:rPr>
              <a:t>Mehefin</a:t>
            </a:r>
            <a:r>
              <a:rPr lang="en-GB" sz="1800" dirty="0">
                <a:latin typeface="Arial"/>
                <a:cs typeface="Arial"/>
              </a:rPr>
              <a:t> (</a:t>
            </a:r>
            <a:r>
              <a:rPr lang="en-GB" sz="1800" dirty="0" err="1">
                <a:latin typeface="Arial"/>
                <a:cs typeface="Arial"/>
              </a:rPr>
              <a:t>h.y</a:t>
            </a:r>
            <a:r>
              <a:rPr lang="en-GB" sz="1800" dirty="0">
                <a:latin typeface="Arial"/>
                <a:cs typeface="Arial"/>
              </a:rPr>
              <a:t>. </a:t>
            </a:r>
            <a:r>
              <a:rPr lang="en-GB" sz="1800" dirty="0" err="1">
                <a:latin typeface="Arial"/>
                <a:cs typeface="Arial"/>
              </a:rPr>
              <a:t>Mehefin</a:t>
            </a:r>
            <a:r>
              <a:rPr lang="en-GB" sz="1800" dirty="0">
                <a:latin typeface="Arial"/>
                <a:cs typeface="Arial"/>
              </a:rPr>
              <a:t> 2023)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unol</a:t>
            </a:r>
            <a:r>
              <a:rPr lang="en-GB" sz="1800" dirty="0">
                <a:latin typeface="Arial"/>
                <a:cs typeface="Arial"/>
              </a:rPr>
              <a:t> a </a:t>
            </a:r>
            <a:r>
              <a:rPr lang="en-GB" sz="1800" dirty="0" err="1">
                <a:latin typeface="Arial"/>
                <a:cs typeface="Arial"/>
              </a:rPr>
              <a:t>dewisiadau</a:t>
            </a:r>
            <a:r>
              <a:rPr lang="en-GB" sz="1800" dirty="0">
                <a:latin typeface="Arial"/>
                <a:cs typeface="Arial"/>
              </a:rPr>
              <a:t> a rancio.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800" dirty="0" err="1">
                <a:latin typeface="Arial"/>
                <a:cs typeface="Arial"/>
              </a:rPr>
              <a:t>Mae’n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bwysig</a:t>
            </a:r>
            <a:r>
              <a:rPr lang="en-GB" sz="1800" dirty="0">
                <a:latin typeface="Arial"/>
                <a:cs typeface="Arial"/>
              </a:rPr>
              <a:t> bod </a:t>
            </a:r>
            <a:r>
              <a:rPr lang="en-GB" sz="1800" dirty="0" err="1">
                <a:latin typeface="Arial"/>
                <a:cs typeface="Arial"/>
              </a:rPr>
              <a:t>ymgeiswyr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deall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efallai</a:t>
            </a:r>
            <a:r>
              <a:rPr lang="en-GB" sz="1800" dirty="0">
                <a:latin typeface="Arial"/>
                <a:cs typeface="Arial"/>
              </a:rPr>
              <a:t> bod </a:t>
            </a:r>
            <a:r>
              <a:rPr lang="en-GB" sz="1800" dirty="0" err="1">
                <a:latin typeface="Arial"/>
                <a:cs typeface="Arial"/>
              </a:rPr>
              <a:t>yno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effaith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ar</a:t>
            </a:r>
            <a:r>
              <a:rPr lang="en-GB" sz="1800" dirty="0">
                <a:latin typeface="Arial"/>
                <a:cs typeface="Arial"/>
              </a:rPr>
              <a:t> y broses hon </a:t>
            </a:r>
            <a:r>
              <a:rPr lang="en-GB" sz="1800" dirty="0" err="1">
                <a:latin typeface="Arial"/>
                <a:cs typeface="Arial"/>
              </a:rPr>
              <a:t>oherwydd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pandemig</a:t>
            </a:r>
            <a:r>
              <a:rPr lang="en-GB" sz="1800" dirty="0">
                <a:latin typeface="Arial"/>
                <a:cs typeface="Arial"/>
              </a:rPr>
              <a:t> Covid.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800" b="1" dirty="0">
                <a:latin typeface="Arial"/>
                <a:cs typeface="Arial"/>
              </a:rPr>
              <a:t>Mi </a:t>
            </a:r>
            <a:r>
              <a:rPr lang="en-GB" sz="1800" b="1" dirty="0" err="1">
                <a:latin typeface="Arial"/>
                <a:cs typeface="Arial"/>
              </a:rPr>
              <a:t>fydd</a:t>
            </a:r>
            <a:r>
              <a:rPr lang="en-GB" sz="1800" b="1" dirty="0">
                <a:latin typeface="Arial"/>
                <a:cs typeface="Arial"/>
              </a:rPr>
              <a:t> </a:t>
            </a:r>
            <a:r>
              <a:rPr lang="en-GB" sz="1800" b="1" dirty="0" err="1">
                <a:latin typeface="Arial"/>
                <a:cs typeface="Arial"/>
              </a:rPr>
              <a:t>ymgeiswyr</a:t>
            </a:r>
            <a:r>
              <a:rPr lang="en-GB" sz="1800" b="1" dirty="0">
                <a:latin typeface="Arial"/>
                <a:cs typeface="Arial"/>
              </a:rPr>
              <a:t> </a:t>
            </a:r>
            <a:r>
              <a:rPr lang="en-GB" sz="1800" b="1" dirty="0" err="1">
                <a:latin typeface="Arial"/>
                <a:cs typeface="Arial"/>
              </a:rPr>
              <a:t>yn</a:t>
            </a:r>
            <a:r>
              <a:rPr lang="en-GB" sz="1800" b="1" dirty="0">
                <a:latin typeface="Arial"/>
                <a:cs typeface="Arial"/>
              </a:rPr>
              <a:t> </a:t>
            </a:r>
            <a:r>
              <a:rPr lang="en-GB" sz="1800" b="1" dirty="0" err="1">
                <a:latin typeface="Arial"/>
                <a:cs typeface="Arial"/>
              </a:rPr>
              <a:t>cael</a:t>
            </a:r>
            <a:r>
              <a:rPr lang="en-GB" sz="1800" b="1" dirty="0">
                <a:latin typeface="Arial"/>
                <a:cs typeface="Arial"/>
              </a:rPr>
              <a:t> 48 </a:t>
            </a:r>
            <a:r>
              <a:rPr lang="en-GB" sz="1800" b="1" dirty="0" err="1">
                <a:latin typeface="Arial"/>
                <a:cs typeface="Arial"/>
              </a:rPr>
              <a:t>awr</a:t>
            </a:r>
            <a:r>
              <a:rPr lang="en-GB" sz="1800" b="1" dirty="0">
                <a:latin typeface="Arial"/>
                <a:cs typeface="Arial"/>
              </a:rPr>
              <a:t> </a:t>
            </a:r>
            <a:r>
              <a:rPr lang="en-GB" sz="1800" b="1" dirty="0" err="1">
                <a:latin typeface="Arial"/>
                <a:cs typeface="Arial"/>
              </a:rPr>
              <a:t>i</a:t>
            </a:r>
            <a:r>
              <a:rPr lang="en-GB" sz="1800" b="1" dirty="0">
                <a:latin typeface="Arial"/>
                <a:cs typeface="Arial"/>
              </a:rPr>
              <a:t> </a:t>
            </a:r>
            <a:r>
              <a:rPr lang="en-GB" sz="1800" b="1" dirty="0" err="1">
                <a:latin typeface="Arial"/>
                <a:cs typeface="Arial"/>
              </a:rPr>
              <a:t>dderbyn</a:t>
            </a:r>
            <a:r>
              <a:rPr lang="en-GB" sz="1800" b="1" dirty="0">
                <a:latin typeface="Arial"/>
                <a:cs typeface="Arial"/>
              </a:rPr>
              <a:t> neu </a:t>
            </a:r>
            <a:r>
              <a:rPr lang="en-GB" sz="1800" b="1" dirty="0" err="1">
                <a:latin typeface="Arial"/>
                <a:cs typeface="Arial"/>
              </a:rPr>
              <a:t>gwrthod</a:t>
            </a:r>
            <a:r>
              <a:rPr lang="en-GB" sz="1800" b="1" dirty="0">
                <a:latin typeface="Arial"/>
                <a:cs typeface="Arial"/>
              </a:rPr>
              <a:t> post.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800" dirty="0">
                <a:latin typeface="Arial"/>
                <a:cs typeface="Arial"/>
              </a:rPr>
              <a:t>Mi </a:t>
            </a:r>
            <a:r>
              <a:rPr lang="en-GB" sz="1800" dirty="0" err="1">
                <a:latin typeface="Arial"/>
                <a:cs typeface="Arial"/>
              </a:rPr>
              <a:t>fydd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uwchraddio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gael</a:t>
            </a:r>
            <a:r>
              <a:rPr lang="en-GB" sz="1800" dirty="0">
                <a:latin typeface="Arial"/>
                <a:cs typeface="Arial"/>
              </a:rPr>
              <a:t> am </a:t>
            </a:r>
            <a:r>
              <a:rPr lang="en-GB" sz="1800" dirty="0" err="1">
                <a:latin typeface="Arial"/>
                <a:cs typeface="Arial"/>
              </a:rPr>
              <a:t>tua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wythnos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ol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cynigion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cychwynnol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sy’n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golygu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os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yw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dewis</a:t>
            </a:r>
            <a:r>
              <a:rPr lang="en-GB" sz="1800" dirty="0">
                <a:latin typeface="Arial"/>
                <a:cs typeface="Arial"/>
              </a:rPr>
              <a:t> o </a:t>
            </a:r>
            <a:r>
              <a:rPr lang="en-GB" sz="1800" dirty="0" err="1">
                <a:latin typeface="Arial"/>
                <a:cs typeface="Arial"/>
              </a:rPr>
              <a:t>ranc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uwch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gael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hynny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efallai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byddwch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derbyn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cynnig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amdano</a:t>
            </a:r>
            <a:r>
              <a:rPr lang="en-GB" sz="1800" dirty="0">
                <a:latin typeface="Arial"/>
                <a:cs typeface="Arial"/>
              </a:rPr>
              <a:t>. </a:t>
            </a:r>
            <a:r>
              <a:rPr lang="en-GB" sz="1800" dirty="0" err="1">
                <a:latin typeface="Arial"/>
                <a:cs typeface="Arial"/>
              </a:rPr>
              <a:t>Unwaith</a:t>
            </a:r>
            <a:r>
              <a:rPr lang="en-GB" sz="1800" dirty="0">
                <a:latin typeface="Arial"/>
                <a:cs typeface="Arial"/>
              </a:rPr>
              <a:t> bod </a:t>
            </a:r>
            <a:r>
              <a:rPr lang="en-GB" sz="1800" dirty="0" err="1">
                <a:latin typeface="Arial"/>
                <a:cs typeface="Arial"/>
              </a:rPr>
              <a:t>terfyn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amser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gyfer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uwchraddio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mund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heibio</a:t>
            </a:r>
            <a:r>
              <a:rPr lang="en-GB" sz="1800" dirty="0">
                <a:latin typeface="Arial"/>
                <a:cs typeface="Arial"/>
              </a:rPr>
              <a:t>, </a:t>
            </a:r>
            <a:r>
              <a:rPr lang="en-GB" sz="1800" dirty="0" err="1">
                <a:latin typeface="Arial"/>
                <a:cs typeface="Arial"/>
              </a:rPr>
              <a:t>ni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fydd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modd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uwchraddio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eto</a:t>
            </a:r>
            <a:r>
              <a:rPr lang="en-GB" sz="1800" dirty="0">
                <a:latin typeface="Arial"/>
                <a:cs typeface="Arial"/>
              </a:rPr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800" dirty="0">
                <a:latin typeface="Arial"/>
                <a:cs typeface="Arial"/>
              </a:rPr>
              <a:t>Mi </a:t>
            </a:r>
            <a:r>
              <a:rPr lang="en-GB" sz="1800" dirty="0" err="1">
                <a:latin typeface="Arial"/>
                <a:cs typeface="Arial"/>
              </a:rPr>
              <a:t>fydd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cynigion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dilyn</a:t>
            </a:r>
            <a:r>
              <a:rPr lang="en-GB" sz="1800" dirty="0">
                <a:latin typeface="Arial"/>
                <a:cs typeface="Arial"/>
              </a:rPr>
              <a:t> rancio a </a:t>
            </a:r>
            <a:r>
              <a:rPr lang="en-GB" sz="1800" dirty="0" err="1">
                <a:latin typeface="Arial"/>
                <a:cs typeface="Arial"/>
              </a:rPr>
              <a:t>dewisiadau</a:t>
            </a:r>
            <a:r>
              <a:rPr lang="en-GB" sz="1800" dirty="0">
                <a:latin typeface="Arial"/>
                <a:cs typeface="Arial"/>
              </a:rPr>
              <a:t> ac </a:t>
            </a:r>
            <a:r>
              <a:rPr lang="en-GB" sz="1800" dirty="0" err="1">
                <a:latin typeface="Arial"/>
                <a:cs typeface="Arial"/>
              </a:rPr>
              <a:t>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agored</a:t>
            </a:r>
            <a:r>
              <a:rPr lang="en-GB" sz="1800" dirty="0">
                <a:latin typeface="Arial"/>
                <a:cs typeface="Arial"/>
              </a:rPr>
              <a:t> i: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1800" dirty="0">
                <a:latin typeface="Arial"/>
                <a:cs typeface="Arial"/>
              </a:rPr>
              <a:t>- BDS neu </a:t>
            </a:r>
            <a:r>
              <a:rPr lang="en-GB" sz="1800" dirty="0" err="1">
                <a:latin typeface="Arial"/>
                <a:cs typeface="Arial"/>
              </a:rPr>
              <a:t>cyfwerth</a:t>
            </a:r>
            <a:endParaRPr lang="en-GB" sz="18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1800" dirty="0">
                <a:latin typeface="Arial"/>
                <a:cs typeface="Arial"/>
              </a:rPr>
              <a:t>- </a:t>
            </a:r>
            <a:r>
              <a:rPr lang="en-GB" sz="1800" dirty="0" err="1">
                <a:latin typeface="Arial"/>
                <a:cs typeface="Arial"/>
              </a:rPr>
              <a:t>Cofrestriad</a:t>
            </a:r>
            <a:r>
              <a:rPr lang="en-GB" sz="1800" dirty="0">
                <a:latin typeface="Arial"/>
                <a:cs typeface="Arial"/>
              </a:rPr>
              <a:t> CDG </a:t>
            </a:r>
            <a:r>
              <a:rPr lang="en-GB" sz="1800" dirty="0" err="1">
                <a:latin typeface="Arial"/>
                <a:cs typeface="Arial"/>
              </a:rPr>
              <a:t>llawn</a:t>
            </a:r>
            <a:r>
              <a:rPr lang="en-GB" sz="1800" dirty="0">
                <a:latin typeface="Arial"/>
                <a:cs typeface="Arial"/>
              </a:rPr>
              <a:t> a </a:t>
            </a:r>
            <a:r>
              <a:rPr lang="en-GB" sz="1800" dirty="0" err="1">
                <a:latin typeface="Arial"/>
                <a:cs typeface="Arial"/>
              </a:rPr>
              <a:t>cymhwysedd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ar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gyfer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mynediad</a:t>
            </a:r>
            <a:r>
              <a:rPr lang="en-GB" sz="1800" dirty="0">
                <a:latin typeface="Arial"/>
                <a:cs typeface="Arial"/>
              </a:rPr>
              <a:t> at </a:t>
            </a:r>
            <a:r>
              <a:rPr lang="en-GB" sz="1800" dirty="0" err="1">
                <a:latin typeface="Arial"/>
                <a:cs typeface="Arial"/>
              </a:rPr>
              <a:t>Restr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Cyflawnwyr</a:t>
            </a:r>
            <a:r>
              <a:rPr lang="en-GB" sz="1800" dirty="0">
                <a:latin typeface="Arial"/>
                <a:cs typeface="Arial"/>
              </a:rPr>
              <a:t> GIG </a:t>
            </a:r>
            <a:r>
              <a:rPr lang="en-GB" sz="1800" dirty="0" err="1">
                <a:latin typeface="Arial"/>
                <a:cs typeface="Arial"/>
              </a:rPr>
              <a:t>erbyn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dyddiad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cychwyn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eich</a:t>
            </a:r>
            <a:r>
              <a:rPr lang="en-GB" sz="1800" dirty="0">
                <a:latin typeface="Arial"/>
                <a:cs typeface="Arial"/>
              </a:rPr>
              <a:t> </a:t>
            </a:r>
            <a:r>
              <a:rPr lang="en-GB" sz="1800" dirty="0" err="1">
                <a:latin typeface="Arial"/>
                <a:cs typeface="Arial"/>
              </a:rPr>
              <a:t>swydd</a:t>
            </a:r>
            <a:r>
              <a:rPr lang="en-GB" sz="1800" dirty="0">
                <a:latin typeface="Arial"/>
                <a:cs typeface="Arial"/>
              </a:rPr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endParaRPr lang="en-GB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95607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D8FC1-F4C7-4A85-BA39-4DCFF358D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6699"/>
          </a:xfrm>
        </p:spPr>
        <p:txBody>
          <a:bodyPr>
            <a:normAutofit/>
          </a:bodyPr>
          <a:lstStyle/>
          <a:p>
            <a:pPr algn="ctr"/>
            <a:r>
              <a:rPr lang="en-GB" sz="3100" b="1" kern="0" dirty="0" err="1">
                <a:solidFill>
                  <a:srgbClr val="0072C6"/>
                </a:solidFill>
                <a:latin typeface="Arial"/>
              </a:rPr>
              <a:t>Cynigion</a:t>
            </a:r>
            <a:r>
              <a:rPr lang="en-GB" sz="3100" b="1" kern="0" dirty="0">
                <a:solidFill>
                  <a:srgbClr val="0072C6"/>
                </a:solidFill>
                <a:latin typeface="Arial"/>
              </a:rPr>
              <a:t> a </a:t>
            </a:r>
            <a:r>
              <a:rPr lang="en-GB" sz="3100" b="1" kern="0" dirty="0" err="1">
                <a:solidFill>
                  <a:srgbClr val="0072C6"/>
                </a:solidFill>
                <a:latin typeface="Arial"/>
              </a:rPr>
              <a:t>Dyraniad</a:t>
            </a:r>
            <a:r>
              <a:rPr lang="en-GB" sz="31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3100" b="1" kern="0" dirty="0" err="1">
                <a:solidFill>
                  <a:srgbClr val="0072C6"/>
                </a:solidFill>
                <a:latin typeface="Arial"/>
              </a:rPr>
              <a:t>i</a:t>
            </a:r>
            <a:r>
              <a:rPr lang="en-GB" sz="31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3100" b="1" kern="0" dirty="0" err="1">
                <a:solidFill>
                  <a:srgbClr val="0072C6"/>
                </a:solidFill>
                <a:latin typeface="Arial"/>
              </a:rPr>
              <a:t>Gynllun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318E4-5EB2-4DB1-8429-95252ED54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419" y="1284572"/>
            <a:ext cx="10515600" cy="43801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latin typeface="Arial"/>
                <a:cs typeface="Arial"/>
              </a:rPr>
              <a:t>Mae </a:t>
            </a:r>
            <a:r>
              <a:rPr lang="en-GB" sz="2000" dirty="0" err="1">
                <a:latin typeface="Arial"/>
                <a:cs typeface="Arial"/>
              </a:rPr>
              <a:t>dyraniad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adeg</a:t>
            </a:r>
            <a:r>
              <a:rPr lang="en-GB" sz="2000" dirty="0">
                <a:latin typeface="Arial"/>
                <a:cs typeface="Arial"/>
              </a:rPr>
              <a:t> hon at </a:t>
            </a:r>
            <a:r>
              <a:rPr lang="en-GB" sz="2000" dirty="0" err="1">
                <a:latin typeface="Arial"/>
                <a:cs typeface="Arial"/>
              </a:rPr>
              <a:t>gynllun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unig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ond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efallai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bydd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angen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NRO </a:t>
            </a:r>
            <a:r>
              <a:rPr lang="en-GB" sz="2000" dirty="0" err="1">
                <a:latin typeface="Arial"/>
                <a:cs typeface="Arial"/>
              </a:rPr>
              <a:t>ystyried</a:t>
            </a:r>
            <a:r>
              <a:rPr lang="en-GB" sz="2000" dirty="0">
                <a:latin typeface="Arial"/>
                <a:cs typeface="Arial"/>
              </a:rPr>
              <a:t> is-</a:t>
            </a:r>
            <a:r>
              <a:rPr lang="en-GB" sz="2000" dirty="0" err="1">
                <a:latin typeface="Arial"/>
                <a:cs typeface="Arial"/>
              </a:rPr>
              <a:t>ddewis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bractisau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fel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lliniariad</a:t>
            </a:r>
            <a:r>
              <a:rPr lang="en-GB" sz="2000" dirty="0">
                <a:latin typeface="Arial"/>
                <a:cs typeface="Arial"/>
              </a:rPr>
              <a:t> Covid (</a:t>
            </a:r>
            <a:r>
              <a:rPr lang="en-GB" sz="2000" dirty="0" err="1">
                <a:latin typeface="Arial"/>
                <a:cs typeface="Arial"/>
              </a:rPr>
              <a:t>digwyddodd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2021)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latin typeface="Arial"/>
                <a:cs typeface="Arial"/>
              </a:rPr>
              <a:t>Mae </a:t>
            </a:r>
            <a:r>
              <a:rPr lang="en-GB" sz="2000" dirty="0" err="1">
                <a:latin typeface="Arial"/>
                <a:cs typeface="Arial"/>
              </a:rPr>
              <a:t>paru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bractisau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unigol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fel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arfer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digwydd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y </a:t>
            </a:r>
            <a:r>
              <a:rPr lang="en-GB" sz="2000" dirty="0" err="1">
                <a:latin typeface="Arial"/>
                <a:cs typeface="Arial"/>
              </a:rPr>
              <a:t>swyddfa</a:t>
            </a:r>
            <a:r>
              <a:rPr lang="en-GB" sz="2000" dirty="0">
                <a:latin typeface="Arial"/>
                <a:cs typeface="Arial"/>
              </a:rPr>
              <a:t>/</a:t>
            </a:r>
            <a:r>
              <a:rPr lang="en-GB" sz="2000" dirty="0" err="1">
                <a:latin typeface="Arial"/>
                <a:cs typeface="Arial"/>
              </a:rPr>
              <a:t>deoniaeth</a:t>
            </a:r>
            <a:r>
              <a:rPr lang="en-GB" sz="2000" dirty="0">
                <a:latin typeface="Arial"/>
                <a:cs typeface="Arial"/>
              </a:rPr>
              <a:t> HEE </a:t>
            </a:r>
            <a:r>
              <a:rPr lang="en-GB" sz="2000" dirty="0" err="1">
                <a:latin typeface="Arial"/>
                <a:cs typeface="Arial"/>
              </a:rPr>
              <a:t>leol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hwyrach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y </a:t>
            </a:r>
            <a:r>
              <a:rPr lang="en-GB" sz="2000" dirty="0" err="1">
                <a:latin typeface="Arial"/>
                <a:cs typeface="Arial"/>
              </a:rPr>
              <a:t>flwyddyn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unwaith</a:t>
            </a:r>
            <a:r>
              <a:rPr lang="en-GB" sz="2000" dirty="0">
                <a:latin typeface="Arial"/>
                <a:cs typeface="Arial"/>
              </a:rPr>
              <a:t> bod </a:t>
            </a:r>
            <a:r>
              <a:rPr lang="en-GB" sz="2000" dirty="0" err="1">
                <a:latin typeface="Arial"/>
                <a:cs typeface="Arial"/>
              </a:rPr>
              <a:t>recriwtio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hyfforddwyr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wedi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gorffen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os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yw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dyranu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gynlluniau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bosib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latin typeface="Arial"/>
                <a:cs typeface="Arial"/>
              </a:rPr>
              <a:t>Mi </a:t>
            </a:r>
            <a:r>
              <a:rPr lang="en-GB" sz="2000" dirty="0" err="1">
                <a:latin typeface="Arial"/>
                <a:cs typeface="Arial"/>
              </a:rPr>
              <a:t>fydd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pob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Swyddfa</a:t>
            </a:r>
            <a:r>
              <a:rPr lang="en-GB" sz="2000" dirty="0">
                <a:latin typeface="Arial"/>
                <a:cs typeface="Arial"/>
              </a:rPr>
              <a:t>/</a:t>
            </a:r>
            <a:r>
              <a:rPr lang="en-GB" sz="2000" dirty="0" err="1">
                <a:latin typeface="Arial"/>
                <a:cs typeface="Arial"/>
              </a:rPr>
              <a:t>Deoniaeth</a:t>
            </a:r>
            <a:r>
              <a:rPr lang="en-GB" sz="2000" dirty="0">
                <a:latin typeface="Arial"/>
                <a:cs typeface="Arial"/>
              </a:rPr>
              <a:t> HEE </a:t>
            </a:r>
            <a:r>
              <a:rPr lang="en-GB" sz="2000" dirty="0" err="1">
                <a:latin typeface="Arial"/>
                <a:cs typeface="Arial"/>
              </a:rPr>
              <a:t>neu’r</a:t>
            </a:r>
            <a:r>
              <a:rPr lang="en-GB" sz="2000" dirty="0">
                <a:latin typeface="Arial"/>
                <a:cs typeface="Arial"/>
              </a:rPr>
              <a:t> NRO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cyhoeddi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gwybodaeth</a:t>
            </a:r>
            <a:r>
              <a:rPr lang="en-GB" sz="2000" dirty="0">
                <a:latin typeface="Arial"/>
                <a:cs typeface="Arial"/>
              </a:rPr>
              <a:t> am </a:t>
            </a:r>
            <a:r>
              <a:rPr lang="en-GB" sz="2000" dirty="0" err="1">
                <a:latin typeface="Arial"/>
                <a:cs typeface="Arial"/>
              </a:rPr>
              <a:t>dyraniad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bractisau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lleol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2023, </a:t>
            </a:r>
            <a:r>
              <a:rPr lang="en-GB" sz="2000" dirty="0" err="1">
                <a:latin typeface="Arial"/>
                <a:cs typeface="Arial"/>
              </a:rPr>
              <a:t>unwaith</a:t>
            </a:r>
            <a:r>
              <a:rPr lang="en-GB" sz="2000" dirty="0">
                <a:latin typeface="Arial"/>
                <a:cs typeface="Arial"/>
              </a:rPr>
              <a:t> bod </a:t>
            </a:r>
            <a:r>
              <a:rPr lang="en-GB" sz="2000" dirty="0" err="1">
                <a:latin typeface="Arial"/>
                <a:cs typeface="Arial"/>
              </a:rPr>
              <a:t>pob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hyfforddwr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wedi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dyranu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ble’n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berthnasol</a:t>
            </a:r>
            <a:endParaRPr lang="en-GB" sz="2000" dirty="0"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latin typeface="Arial"/>
                <a:cs typeface="Arial"/>
              </a:rPr>
              <a:t>Mi </a:t>
            </a:r>
            <a:r>
              <a:rPr lang="en-GB" sz="2000" dirty="0" err="1">
                <a:latin typeface="Arial"/>
                <a:cs typeface="Arial"/>
              </a:rPr>
              <a:t>fydd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dyraniad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dros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dro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gynlluniau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cymryd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lle</a:t>
            </a:r>
            <a:r>
              <a:rPr lang="en-GB" sz="2000" dirty="0">
                <a:latin typeface="Arial"/>
                <a:cs typeface="Arial"/>
              </a:rPr>
              <a:t> o mis </a:t>
            </a:r>
            <a:r>
              <a:rPr lang="en-GB" sz="2000" dirty="0" err="1">
                <a:latin typeface="Arial"/>
                <a:cs typeface="Arial"/>
              </a:rPr>
              <a:t>Mehefin</a:t>
            </a:r>
            <a:r>
              <a:rPr lang="en-GB" sz="2000" dirty="0">
                <a:latin typeface="Arial"/>
                <a:cs typeface="Arial"/>
              </a:rPr>
              <a:t> 2023/ </a:t>
            </a:r>
            <a:r>
              <a:rPr lang="en-GB" sz="2000" dirty="0" err="1">
                <a:latin typeface="Arial"/>
                <a:cs typeface="Arial"/>
              </a:rPr>
              <a:t>Gorffennaf</a:t>
            </a:r>
            <a:r>
              <a:rPr lang="en-GB" sz="2000" dirty="0">
                <a:latin typeface="Arial"/>
                <a:cs typeface="Arial"/>
              </a:rPr>
              <a:t> 2023, </a:t>
            </a:r>
            <a:r>
              <a:rPr lang="en-GB" sz="2000" dirty="0" err="1">
                <a:latin typeface="Arial"/>
                <a:cs typeface="Arial"/>
              </a:rPr>
              <a:t>ond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mae’n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agored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newid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oherwydd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cyfluniad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gwasanaeth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argaeledd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hyfforddwyr</a:t>
            </a:r>
            <a:r>
              <a:rPr lang="en-GB" sz="2000" dirty="0">
                <a:latin typeface="Arial"/>
                <a:cs typeface="Arial"/>
              </a:rPr>
              <a:t> ac </a:t>
            </a:r>
            <a:r>
              <a:rPr lang="en-GB" sz="2000" dirty="0" err="1">
                <a:latin typeface="Arial"/>
                <a:cs typeface="Arial"/>
              </a:rPr>
              <a:t>effaith</a:t>
            </a:r>
            <a:r>
              <a:rPr lang="en-GB" sz="2000" dirty="0">
                <a:latin typeface="Arial"/>
                <a:cs typeface="Arial"/>
              </a:rPr>
              <a:t> covid </a:t>
            </a:r>
            <a:r>
              <a:rPr lang="en-GB" sz="2000" dirty="0" err="1">
                <a:latin typeface="Arial"/>
                <a:cs typeface="Arial"/>
              </a:rPr>
              <a:t>ar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hyfforddiant</a:t>
            </a:r>
            <a:r>
              <a:rPr lang="en-GB" sz="2000" dirty="0">
                <a:latin typeface="Arial"/>
                <a:cs typeface="Arial"/>
              </a:rPr>
              <a:t> is-</a:t>
            </a:r>
            <a:r>
              <a:rPr lang="en-GB" sz="2000" dirty="0" err="1">
                <a:latin typeface="Arial"/>
                <a:cs typeface="Arial"/>
              </a:rPr>
              <a:t>raddedigion</a:t>
            </a:r>
            <a:r>
              <a:rPr lang="en-GB" sz="2000" dirty="0">
                <a:latin typeface="Arial"/>
                <a:cs typeface="Arial"/>
              </a:rPr>
              <a:t> (</a:t>
            </a:r>
            <a:r>
              <a:rPr lang="en-GB" sz="2000" dirty="0" err="1">
                <a:latin typeface="Arial"/>
                <a:cs typeface="Arial"/>
              </a:rPr>
              <a:t>e.e.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graddio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wedi’i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ohirio</a:t>
            </a:r>
            <a:r>
              <a:rPr lang="en-GB" sz="2000" dirty="0">
                <a:latin typeface="Arial"/>
                <a:cs typeface="Arial"/>
              </a:rPr>
              <a:t>)</a:t>
            </a:r>
            <a:endParaRPr lang="en-GB" sz="2000" dirty="0">
              <a:cs typeface="Calibri" panose="020F0502020204030204"/>
            </a:endParaRPr>
          </a:p>
          <a:p>
            <a:pPr lvl="0">
              <a:buFont typeface="Calibri Light" panose="020F0302020204030204"/>
              <a:buAutoNum type="arabicPeriod"/>
            </a:pPr>
            <a:endParaRPr lang="en-GB" dirty="0">
              <a:cs typeface="Calibri" panose="020F0502020204030204"/>
            </a:endParaRPr>
          </a:p>
          <a:p>
            <a:pPr lvl="0">
              <a:buFont typeface="Calibri Light" panose="020F0302020204030204"/>
              <a:buAutoNum type="arabicPeriod"/>
            </a:pPr>
            <a:endParaRPr lang="en-GB" dirty="0">
              <a:cs typeface="Calibri" panose="020F0502020204030204"/>
            </a:endParaRPr>
          </a:p>
          <a:p>
            <a:pPr lvl="0"/>
            <a:endParaRPr lang="en-GB" dirty="0">
              <a:cs typeface="Calibri" panose="020F0502020204030204"/>
            </a:endParaRPr>
          </a:p>
          <a:p>
            <a:endParaRPr lang="en-GB" b="0" dirty="0">
              <a:cs typeface="Calibri" panose="020F0502020204030204"/>
            </a:endParaRPr>
          </a:p>
          <a:p>
            <a:endParaRPr lang="en-GB" b="0" dirty="0">
              <a:cs typeface="Calibri" panose="020F0502020204030204"/>
            </a:endParaRPr>
          </a:p>
          <a:p>
            <a:endParaRPr lang="en-GB" b="0" dirty="0"/>
          </a:p>
          <a:p>
            <a:endParaRPr lang="en-GB" sz="3600" b="0" dirty="0">
              <a:cs typeface="Calibri" panose="020F0502020204030204"/>
            </a:endParaRPr>
          </a:p>
          <a:p>
            <a:endParaRPr lang="en-GB" sz="3600" b="0" dirty="0">
              <a:cs typeface="Calibri" panose="020F0502020204030204"/>
            </a:endParaRPr>
          </a:p>
          <a:p>
            <a:endParaRPr lang="en-GB" sz="3600" b="0" dirty="0">
              <a:cs typeface="Calibri" panose="020F0502020204030204"/>
            </a:endParaRPr>
          </a:p>
          <a:p>
            <a:endParaRPr lang="en-GB" sz="3600" dirty="0"/>
          </a:p>
          <a:p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661376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D8FC1-F4C7-4A85-BA39-4DCFF358D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6699"/>
          </a:xfrm>
        </p:spPr>
        <p:txBody>
          <a:bodyPr>
            <a:normAutofit/>
          </a:bodyPr>
          <a:lstStyle/>
          <a:p>
            <a:pPr algn="ctr"/>
            <a:r>
              <a:rPr lang="en-GB" sz="3100" b="1" kern="0" dirty="0" err="1">
                <a:solidFill>
                  <a:srgbClr val="0072C6"/>
                </a:solidFill>
                <a:latin typeface="Arial"/>
              </a:rPr>
              <a:t>Cynigion</a:t>
            </a:r>
            <a:r>
              <a:rPr lang="en-GB" sz="3100" b="1" kern="0" dirty="0">
                <a:solidFill>
                  <a:srgbClr val="0072C6"/>
                </a:solidFill>
                <a:latin typeface="Arial"/>
              </a:rPr>
              <a:t> a </a:t>
            </a:r>
            <a:r>
              <a:rPr lang="en-GB" sz="3100" b="1" kern="0" dirty="0" err="1">
                <a:solidFill>
                  <a:srgbClr val="0072C6"/>
                </a:solidFill>
                <a:latin typeface="Arial"/>
              </a:rPr>
              <a:t>Dyraniad</a:t>
            </a:r>
            <a:r>
              <a:rPr lang="en-GB" sz="31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3100" b="1" kern="0" dirty="0" err="1">
                <a:solidFill>
                  <a:srgbClr val="0072C6"/>
                </a:solidFill>
                <a:latin typeface="Arial"/>
              </a:rPr>
              <a:t>i</a:t>
            </a:r>
            <a:r>
              <a:rPr lang="en-GB" sz="31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3100" b="1" kern="0" dirty="0" err="1">
                <a:solidFill>
                  <a:srgbClr val="0072C6"/>
                </a:solidFill>
                <a:latin typeface="Arial"/>
              </a:rPr>
              <a:t>Gynllun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318E4-5EB2-4DB1-8429-95252ED54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419" y="1206131"/>
            <a:ext cx="10515600" cy="45818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lvl="0" indent="-285750">
              <a:lnSpc>
                <a:spcPct val="100000"/>
              </a:lnSpc>
            </a:pPr>
            <a:r>
              <a:rPr lang="en-GB" dirty="0">
                <a:cs typeface="Calibri" panose="020F0502020204030204"/>
              </a:rPr>
              <a:t>Mi </a:t>
            </a:r>
            <a:r>
              <a:rPr lang="en-GB" dirty="0" err="1">
                <a:cs typeface="Calibri" panose="020F0502020204030204"/>
              </a:rPr>
              <a:t>fydd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ymgeiswyr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ysgolion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deintyddol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cael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blaenoriaeth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ar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gyfer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leoliad</a:t>
            </a:r>
            <a:r>
              <a:rPr lang="en-GB" dirty="0">
                <a:cs typeface="Calibri" panose="020F0502020204030204"/>
              </a:rPr>
              <a:t> DFT </a:t>
            </a:r>
            <a:r>
              <a:rPr lang="en-GB" dirty="0" err="1">
                <a:cs typeface="Calibri" panose="020F0502020204030204"/>
              </a:rPr>
              <a:t>gan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nad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oes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modd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iddynt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gael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mynediad</a:t>
            </a:r>
            <a:r>
              <a:rPr lang="en-GB" dirty="0">
                <a:cs typeface="Calibri" panose="020F0502020204030204"/>
              </a:rPr>
              <a:t> at </a:t>
            </a:r>
            <a:r>
              <a:rPr lang="en-GB" dirty="0" err="1">
                <a:cs typeface="Calibri" panose="020F0502020204030204"/>
              </a:rPr>
              <a:t>Restr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Cyflawnwyr</a:t>
            </a:r>
            <a:r>
              <a:rPr lang="en-GB" dirty="0">
                <a:cs typeface="Calibri" panose="020F0502020204030204"/>
              </a:rPr>
              <a:t> GIG </a:t>
            </a:r>
            <a:r>
              <a:rPr lang="en-GB" dirty="0" err="1">
                <a:cs typeface="Calibri" panose="020F0502020204030204"/>
              </a:rPr>
              <a:t>fel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arall</a:t>
            </a:r>
            <a:r>
              <a:rPr lang="en-GB" dirty="0">
                <a:cs typeface="Calibri" panose="020F0502020204030204"/>
              </a:rPr>
              <a:t>.</a:t>
            </a:r>
          </a:p>
          <a:p>
            <a:pPr marL="285750" lvl="0" indent="-285750">
              <a:lnSpc>
                <a:spcPct val="100000"/>
              </a:lnSpc>
            </a:pPr>
            <a:r>
              <a:rPr lang="en-GB" dirty="0">
                <a:cs typeface="Calibri" panose="020F0502020204030204"/>
              </a:rPr>
              <a:t>Mi </a:t>
            </a:r>
            <a:r>
              <a:rPr lang="en-GB" dirty="0" err="1">
                <a:cs typeface="Calibri" panose="020F0502020204030204"/>
              </a:rPr>
              <a:t>fydd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pob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ymgeisydd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cael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gwybod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erbyn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diwedd</a:t>
            </a:r>
            <a:r>
              <a:rPr lang="en-GB" dirty="0">
                <a:cs typeface="Calibri" panose="020F0502020204030204"/>
              </a:rPr>
              <a:t> mis </a:t>
            </a:r>
            <a:r>
              <a:rPr lang="en-GB" dirty="0" err="1">
                <a:cs typeface="Calibri" panose="020F0502020204030204"/>
              </a:rPr>
              <a:t>Ionawr</a:t>
            </a:r>
            <a:r>
              <a:rPr lang="en-GB" dirty="0">
                <a:cs typeface="Calibri" panose="020F0502020204030204"/>
              </a:rPr>
              <a:t> 2023 </a:t>
            </a:r>
            <a:r>
              <a:rPr lang="en-GB" dirty="0" err="1">
                <a:cs typeface="Calibri" panose="020F0502020204030204"/>
              </a:rPr>
              <a:t>os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ydynt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callu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cael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eu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dyranu</a:t>
            </a:r>
            <a:r>
              <a:rPr lang="en-GB" dirty="0">
                <a:cs typeface="Calibri" panose="020F0502020204030204"/>
              </a:rPr>
              <a:t> neu </a:t>
            </a:r>
            <a:r>
              <a:rPr lang="en-GB" dirty="0" err="1">
                <a:cs typeface="Calibri" panose="020F0502020204030204"/>
              </a:rPr>
              <a:t>ddim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ar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gyfer</a:t>
            </a:r>
            <a:r>
              <a:rPr lang="en-GB" dirty="0">
                <a:cs typeface="Calibri" panose="020F0502020204030204"/>
              </a:rPr>
              <a:t> DFT y </a:t>
            </a:r>
            <a:r>
              <a:rPr lang="en-GB" dirty="0" err="1">
                <a:cs typeface="Calibri" panose="020F0502020204030204"/>
              </a:rPr>
              <a:t>flwyddyn</a:t>
            </a:r>
            <a:r>
              <a:rPr lang="en-GB" dirty="0">
                <a:cs typeface="Calibri" panose="020F0502020204030204"/>
              </a:rPr>
              <a:t> hon. </a:t>
            </a:r>
          </a:p>
          <a:p>
            <a:pPr marL="285750" lvl="0" indent="-285750">
              <a:lnSpc>
                <a:spcPct val="100000"/>
              </a:lnSpc>
            </a:pPr>
            <a:r>
              <a:rPr lang="en-GB" dirty="0" err="1">
                <a:cs typeface="Calibri" panose="020F0502020204030204"/>
              </a:rPr>
              <a:t>Os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cael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eu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dyranu</a:t>
            </a:r>
            <a:r>
              <a:rPr lang="en-GB" dirty="0">
                <a:cs typeface="Calibri" panose="020F0502020204030204"/>
              </a:rPr>
              <a:t>, </a:t>
            </a:r>
            <a:r>
              <a:rPr lang="en-GB" dirty="0" err="1">
                <a:cs typeface="Calibri" panose="020F0502020204030204"/>
              </a:rPr>
              <a:t>sylwch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os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gwelwch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dda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nad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yw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hyn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yn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gwarantu</a:t>
            </a:r>
            <a:r>
              <a:rPr lang="en-GB" dirty="0">
                <a:cs typeface="Calibri" panose="020F0502020204030204"/>
              </a:rPr>
              <a:t> </a:t>
            </a:r>
            <a:r>
              <a:rPr lang="en-GB" dirty="0" err="1">
                <a:cs typeface="Calibri" panose="020F0502020204030204"/>
              </a:rPr>
              <a:t>lle</a:t>
            </a:r>
            <a:r>
              <a:rPr lang="en-GB" dirty="0">
                <a:cs typeface="Calibri" panose="020F0502020204030204"/>
              </a:rPr>
              <a:t> DFT </a:t>
            </a:r>
            <a:r>
              <a:rPr lang="en-GB" dirty="0" err="1">
                <a:cs typeface="Calibri" panose="020F0502020204030204"/>
              </a:rPr>
              <a:t>i</a:t>
            </a:r>
            <a:r>
              <a:rPr lang="en-GB" dirty="0">
                <a:cs typeface="Calibri" panose="020F0502020204030204"/>
              </a:rPr>
              <a:t> chi.</a:t>
            </a:r>
          </a:p>
          <a:p>
            <a:pPr marL="285750" lvl="0" indent="-285750">
              <a:lnSpc>
                <a:spcPct val="100000"/>
              </a:lnSpc>
            </a:pPr>
            <a:endParaRPr lang="en-GB" dirty="0"/>
          </a:p>
          <a:p>
            <a:pPr marL="285750" lvl="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>
              <a:cs typeface="Calibri" panose="020F0502020204030204"/>
            </a:endParaRPr>
          </a:p>
          <a:p>
            <a:pPr lvl="0">
              <a:buFont typeface="Calibri Light" panose="020F0302020204030204"/>
              <a:buAutoNum type="arabicPeriod"/>
            </a:pPr>
            <a:endParaRPr lang="en-GB" dirty="0">
              <a:cs typeface="Calibri" panose="020F0502020204030204"/>
            </a:endParaRPr>
          </a:p>
          <a:p>
            <a:pPr>
              <a:buFont typeface="+mj-lt"/>
              <a:buAutoNum type="arabicPeriod"/>
            </a:pPr>
            <a:endParaRPr lang="en-GB" b="0" dirty="0"/>
          </a:p>
          <a:p>
            <a:endParaRPr lang="en-GB" b="0" dirty="0">
              <a:cs typeface="Calibri" panose="020F0502020204030204"/>
            </a:endParaRPr>
          </a:p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  <a:p>
            <a:endParaRPr lang="en-GB" sz="3600" b="0" dirty="0">
              <a:cs typeface="Calibri" panose="020F0502020204030204"/>
            </a:endParaRPr>
          </a:p>
          <a:p>
            <a:endParaRPr lang="en-GB" sz="3600" dirty="0"/>
          </a:p>
          <a:p>
            <a:endParaRPr lang="en-GB" sz="3600" dirty="0"/>
          </a:p>
          <a:p>
            <a:endParaRPr lang="en-GB" sz="3600" dirty="0"/>
          </a:p>
          <a:p>
            <a:endParaRPr lang="en-GB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103671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A7946-7A66-4983-A9B5-FC48F9829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0277"/>
          </a:xfrm>
        </p:spPr>
        <p:txBody>
          <a:bodyPr/>
          <a:lstStyle/>
          <a:p>
            <a:pPr algn="ctr"/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Sicrhau</a:t>
            </a:r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Ansawdd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85744-03BE-4B86-8298-7B5F70133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1315"/>
            <a:ext cx="10515600" cy="462842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>
                <a:latin typeface="Arial"/>
                <a:cs typeface="Arial"/>
              </a:rPr>
              <a:t>Mae </a:t>
            </a:r>
            <a:r>
              <a:rPr lang="en-GB" sz="2000" dirty="0" err="1">
                <a:latin typeface="Arial"/>
                <a:cs typeface="Arial"/>
              </a:rPr>
              <a:t>recriwtio</a:t>
            </a:r>
            <a:r>
              <a:rPr lang="en-GB" sz="2000" dirty="0">
                <a:latin typeface="Arial"/>
                <a:cs typeface="Arial"/>
              </a:rPr>
              <a:t> DFT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broses </a:t>
            </a:r>
            <a:r>
              <a:rPr lang="en-GB" sz="2000" dirty="0" err="1">
                <a:latin typeface="Arial"/>
                <a:cs typeface="Arial"/>
              </a:rPr>
              <a:t>sydd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wedi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cael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sicrhau</a:t>
            </a:r>
            <a:r>
              <a:rPr lang="en-GB" sz="2000" dirty="0">
                <a:latin typeface="Arial"/>
                <a:cs typeface="Arial"/>
              </a:rPr>
              <a:t>.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 err="1">
                <a:latin typeface="Arial"/>
                <a:cs typeface="Arial"/>
              </a:rPr>
              <a:t>Mae’r</a:t>
            </a:r>
            <a:r>
              <a:rPr lang="en-GB" sz="2000" dirty="0">
                <a:latin typeface="Arial"/>
                <a:cs typeface="Arial"/>
              </a:rPr>
              <a:t> broses SJT </a:t>
            </a:r>
            <a:r>
              <a:rPr lang="en-GB" sz="2000" dirty="0" err="1">
                <a:latin typeface="Arial"/>
                <a:cs typeface="Arial"/>
              </a:rPr>
              <a:t>wedi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derbyn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Asesiad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Effaith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Cydraddoldeb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llawn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b="0" dirty="0" err="1">
                <a:latin typeface="Arial"/>
                <a:cs typeface="Arial"/>
              </a:rPr>
              <a:t>Os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yw’r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cyfweliad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rhithwir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yn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cael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ei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gynnwys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yn</a:t>
            </a:r>
            <a:r>
              <a:rPr lang="en-GB" sz="2000" b="0" dirty="0">
                <a:latin typeface="Arial"/>
                <a:cs typeface="Arial"/>
              </a:rPr>
              <a:t> proses 2023 mi </a:t>
            </a:r>
            <a:r>
              <a:rPr lang="en-GB" sz="2000" b="0" dirty="0" err="1">
                <a:latin typeface="Arial"/>
                <a:cs typeface="Arial"/>
              </a:rPr>
              <a:t>fydd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yn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cynnwys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Cynrychiolaeth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Lleyg</a:t>
            </a:r>
            <a:r>
              <a:rPr lang="en-GB" sz="2000" b="0" dirty="0">
                <a:latin typeface="Arial"/>
                <a:cs typeface="Arial"/>
              </a:rPr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>
                <a:latin typeface="Arial"/>
                <a:cs typeface="Arial"/>
              </a:rPr>
              <a:t>Mi </a:t>
            </a:r>
            <a:r>
              <a:rPr lang="en-GB" sz="2000" dirty="0" err="1">
                <a:latin typeface="Arial"/>
                <a:cs typeface="Arial"/>
              </a:rPr>
              <a:t>fydd</a:t>
            </a:r>
            <a:r>
              <a:rPr lang="en-GB" sz="2000" dirty="0">
                <a:latin typeface="Arial"/>
                <a:cs typeface="Arial"/>
              </a:rPr>
              <a:t> y panel QA </a:t>
            </a:r>
            <a:r>
              <a:rPr lang="en-GB" sz="2000" dirty="0" err="1">
                <a:latin typeface="Arial"/>
                <a:cs typeface="Arial"/>
              </a:rPr>
              <a:t>cenedlaethol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adolugu’r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sgoriau</a:t>
            </a:r>
            <a:r>
              <a:rPr lang="en-GB" sz="2000" dirty="0">
                <a:latin typeface="Arial"/>
                <a:cs typeface="Arial"/>
              </a:rPr>
              <a:t> a rancio SJT ac </a:t>
            </a:r>
            <a:r>
              <a:rPr lang="en-GB" sz="2000" dirty="0" err="1">
                <a:latin typeface="Arial"/>
                <a:cs typeface="Arial"/>
              </a:rPr>
              <a:t>asesiadau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eraill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gynnigion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gael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gwneud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sicrhau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tegwch</a:t>
            </a:r>
            <a:r>
              <a:rPr lang="en-GB" sz="2000" dirty="0">
                <a:latin typeface="Arial"/>
                <a:cs typeface="Arial"/>
              </a:rPr>
              <a:t> a </a:t>
            </a:r>
            <a:r>
              <a:rPr lang="en-GB" sz="2000" dirty="0" err="1">
                <a:latin typeface="Arial"/>
                <a:cs typeface="Arial"/>
              </a:rPr>
              <a:t>cysondeb</a:t>
            </a:r>
            <a:endParaRPr lang="en-GB" sz="2000" dirty="0">
              <a:latin typeface="Arial"/>
              <a:cs typeface="Arial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>
                <a:latin typeface="Arial"/>
                <a:cs typeface="Arial"/>
              </a:rPr>
              <a:t>Mi </a:t>
            </a:r>
            <a:r>
              <a:rPr lang="en-GB" sz="2000" dirty="0" err="1">
                <a:latin typeface="Arial"/>
                <a:cs typeface="Arial"/>
              </a:rPr>
              <a:t>fydd</a:t>
            </a:r>
            <a:r>
              <a:rPr lang="en-GB" sz="2000" dirty="0">
                <a:latin typeface="Arial"/>
                <a:cs typeface="Arial"/>
              </a:rPr>
              <a:t> y broses QA </a:t>
            </a:r>
            <a:r>
              <a:rPr lang="en-GB" sz="2000" dirty="0" err="1">
                <a:latin typeface="Arial"/>
                <a:cs typeface="Arial"/>
              </a:rPr>
              <a:t>cenedlaethol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cynnwyd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cynrychiolydd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Lleyg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wedi’i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benodi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gan</a:t>
            </a:r>
            <a:r>
              <a:rPr lang="en-GB" sz="2000" dirty="0">
                <a:latin typeface="Arial"/>
                <a:cs typeface="Arial"/>
              </a:rPr>
              <a:t> HEE.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>
                <a:latin typeface="Arial"/>
                <a:cs typeface="Arial"/>
              </a:rPr>
              <a:t>Mi </a:t>
            </a:r>
            <a:r>
              <a:rPr lang="en-GB" sz="2000" dirty="0" err="1">
                <a:latin typeface="Arial"/>
                <a:cs typeface="Arial"/>
              </a:rPr>
              <a:t>fydd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adolygiad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o’r</a:t>
            </a:r>
            <a:r>
              <a:rPr lang="en-GB" sz="2000" dirty="0">
                <a:latin typeface="Arial"/>
                <a:cs typeface="Arial"/>
              </a:rPr>
              <a:t> broses </a:t>
            </a:r>
            <a:r>
              <a:rPr lang="en-GB" sz="2000" dirty="0" err="1">
                <a:latin typeface="Arial"/>
                <a:cs typeface="Arial"/>
              </a:rPr>
              <a:t>recriwtio</a:t>
            </a:r>
            <a:r>
              <a:rPr lang="en-GB" sz="2000" dirty="0">
                <a:latin typeface="Arial"/>
                <a:cs typeface="Arial"/>
              </a:rPr>
              <a:t> DFT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cael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gynnal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ddiwedd</a:t>
            </a:r>
            <a:r>
              <a:rPr lang="en-GB" sz="2000" dirty="0">
                <a:latin typeface="Arial"/>
                <a:cs typeface="Arial"/>
              </a:rPr>
              <a:t> y broses a ‘</a:t>
            </a:r>
            <a:r>
              <a:rPr lang="en-GB" sz="2000" dirty="0" err="1">
                <a:latin typeface="Arial"/>
                <a:cs typeface="Arial"/>
              </a:rPr>
              <a:t>gwersi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wedi’i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dysgu</a:t>
            </a:r>
            <a:r>
              <a:rPr lang="en-GB" sz="2000" dirty="0">
                <a:latin typeface="Arial"/>
                <a:cs typeface="Arial"/>
              </a:rPr>
              <a:t>’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cael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eu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hadnabod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a’u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cyfathrebu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i’r</a:t>
            </a:r>
            <a:r>
              <a:rPr lang="en-GB" sz="2000" dirty="0">
                <a:latin typeface="Arial"/>
                <a:cs typeface="Arial"/>
              </a:rPr>
              <a:t> Is-</a:t>
            </a:r>
            <a:r>
              <a:rPr lang="en-GB" sz="2000" dirty="0" err="1">
                <a:latin typeface="Arial"/>
                <a:cs typeface="Arial"/>
              </a:rPr>
              <a:t>Grŵp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Deintyddol</a:t>
            </a:r>
            <a:r>
              <a:rPr lang="en-GB" sz="2000" dirty="0">
                <a:latin typeface="Arial"/>
                <a:cs typeface="Arial"/>
              </a:rPr>
              <a:t> MDRS </a:t>
            </a:r>
            <a:r>
              <a:rPr lang="en-GB" sz="2000" dirty="0" err="1">
                <a:latin typeface="Arial"/>
                <a:cs typeface="Arial"/>
              </a:rPr>
              <a:t>sy’n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cynnwys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cynrychiolaeth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rhanddeiliaid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allanol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2000" dirty="0">
                <a:latin typeface="Arial"/>
                <a:cs typeface="Arial"/>
              </a:rPr>
              <a:t>Mi </a:t>
            </a:r>
            <a:r>
              <a:rPr lang="en-GB" sz="2000" dirty="0" err="1">
                <a:latin typeface="Arial"/>
                <a:cs typeface="Arial"/>
              </a:rPr>
              <a:t>fydd</a:t>
            </a:r>
            <a:r>
              <a:rPr lang="en-GB" sz="2000" dirty="0">
                <a:latin typeface="Arial"/>
                <a:cs typeface="Arial"/>
              </a:rPr>
              <a:t> y </a:t>
            </a:r>
            <a:r>
              <a:rPr lang="en-GB" sz="2000" dirty="0" err="1">
                <a:latin typeface="Arial"/>
                <a:cs typeface="Arial"/>
              </a:rPr>
              <a:t>Swyddfa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Recriwtio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Cenedlaethol</a:t>
            </a:r>
            <a:r>
              <a:rPr lang="en-GB" sz="2000" dirty="0">
                <a:latin typeface="Arial"/>
                <a:cs typeface="Arial"/>
              </a:rPr>
              <a:t> (NRO)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gofyn</a:t>
            </a:r>
            <a:r>
              <a:rPr lang="en-GB" sz="2000" dirty="0">
                <a:latin typeface="Arial"/>
                <a:cs typeface="Arial"/>
              </a:rPr>
              <a:t> am </a:t>
            </a:r>
            <a:r>
              <a:rPr lang="en-GB" sz="2000" dirty="0" err="1">
                <a:latin typeface="Arial"/>
                <a:cs typeface="Arial"/>
              </a:rPr>
              <a:t>adborth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gan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pob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ymgeisydd</a:t>
            </a:r>
            <a:r>
              <a:rPr lang="en-GB" sz="2000" dirty="0">
                <a:latin typeface="Arial"/>
                <a:cs typeface="Arial"/>
              </a:rPr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endParaRPr lang="en-GB" sz="2400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8329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D355B-E533-44B9-98D0-4E1028C3D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1320"/>
            <a:ext cx="10515600" cy="884835"/>
          </a:xfrm>
        </p:spPr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Gwybodaeth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Allweddol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3705F-94C4-4F65-9248-B9D60A4F1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270"/>
            <a:ext cx="10515600" cy="5094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b="0" dirty="0">
                <a:latin typeface="Arial"/>
                <a:cs typeface="Arial"/>
              </a:rPr>
              <a:t>Oriel </a:t>
            </a:r>
            <a:r>
              <a:rPr lang="en-GB" sz="2000" b="0" dirty="0" err="1">
                <a:latin typeface="Arial"/>
                <a:cs typeface="Arial"/>
              </a:rPr>
              <a:t>yw’r</a:t>
            </a:r>
            <a:r>
              <a:rPr lang="en-GB" sz="2000" b="0" dirty="0">
                <a:latin typeface="Arial"/>
                <a:cs typeface="Arial"/>
              </a:rPr>
              <a:t> system </a:t>
            </a:r>
            <a:r>
              <a:rPr lang="en-GB" sz="2000" b="0" dirty="0" err="1">
                <a:latin typeface="Arial"/>
                <a:cs typeface="Arial"/>
              </a:rPr>
              <a:t>recriwtio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rydych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angen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ei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ddefnyddio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i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wneud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eich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cais</a:t>
            </a:r>
            <a:r>
              <a:rPr lang="en-GB" sz="2000" b="0" dirty="0">
                <a:latin typeface="Arial"/>
                <a:cs typeface="Arial"/>
              </a:rPr>
              <a:t> am </a:t>
            </a:r>
            <a:r>
              <a:rPr lang="en-GB" sz="2000" b="0" dirty="0" err="1">
                <a:latin typeface="Arial"/>
                <a:cs typeface="Arial"/>
              </a:rPr>
              <a:t>Hyfforddiant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Deintyddol</a:t>
            </a:r>
            <a:r>
              <a:rPr lang="en-GB" sz="2000" b="0" dirty="0">
                <a:latin typeface="Arial"/>
                <a:cs typeface="Arial"/>
              </a:rPr>
              <a:t> </a:t>
            </a:r>
            <a:r>
              <a:rPr lang="en-GB" sz="2000" b="0" dirty="0" err="1">
                <a:latin typeface="Arial"/>
                <a:cs typeface="Arial"/>
              </a:rPr>
              <a:t>Sylfaenol</a:t>
            </a:r>
            <a:r>
              <a:rPr lang="en-GB" sz="2000" b="0" dirty="0">
                <a:latin typeface="Arial"/>
                <a:cs typeface="Arial"/>
              </a:rPr>
              <a:t> (DFT) – </a:t>
            </a:r>
            <a:r>
              <a:rPr lang="en-GB" sz="2000" b="1" dirty="0" err="1">
                <a:latin typeface="Arial"/>
                <a:cs typeface="Arial"/>
              </a:rPr>
              <a:t>nid</a:t>
            </a:r>
            <a:r>
              <a:rPr lang="en-GB" sz="2000" b="1" dirty="0">
                <a:latin typeface="Arial"/>
                <a:cs typeface="Arial"/>
              </a:rPr>
              <a:t> </a:t>
            </a:r>
            <a:r>
              <a:rPr lang="en-GB" sz="2000" b="1" dirty="0" err="1">
                <a:latin typeface="Arial"/>
                <a:cs typeface="Arial"/>
              </a:rPr>
              <a:t>yw</a:t>
            </a:r>
            <a:r>
              <a:rPr lang="en-GB" sz="2000" b="1" dirty="0">
                <a:latin typeface="Arial"/>
                <a:cs typeface="Arial"/>
              </a:rPr>
              <a:t> </a:t>
            </a:r>
            <a:r>
              <a:rPr lang="en-GB" sz="2000" b="1" dirty="0" err="1">
                <a:latin typeface="Arial"/>
                <a:cs typeface="Arial"/>
              </a:rPr>
              <a:t>cofrestru</a:t>
            </a:r>
            <a:r>
              <a:rPr lang="en-GB" sz="2000" b="1" dirty="0">
                <a:latin typeface="Arial"/>
                <a:cs typeface="Arial"/>
              </a:rPr>
              <a:t> </a:t>
            </a:r>
            <a:r>
              <a:rPr lang="en-GB" sz="2000" b="1" dirty="0" err="1">
                <a:latin typeface="Arial"/>
                <a:cs typeface="Arial"/>
              </a:rPr>
              <a:t>ar</a:t>
            </a:r>
            <a:r>
              <a:rPr lang="en-GB" sz="2000" b="1" dirty="0">
                <a:latin typeface="Arial"/>
                <a:cs typeface="Arial"/>
              </a:rPr>
              <a:t> y system </a:t>
            </a:r>
            <a:r>
              <a:rPr lang="en-GB" sz="2000" b="1" dirty="0" err="1">
                <a:latin typeface="Arial"/>
                <a:cs typeface="Arial"/>
              </a:rPr>
              <a:t>yn</a:t>
            </a:r>
            <a:r>
              <a:rPr lang="en-GB" sz="2000" b="1" dirty="0">
                <a:latin typeface="Arial"/>
                <a:cs typeface="Arial"/>
              </a:rPr>
              <a:t> </a:t>
            </a:r>
            <a:r>
              <a:rPr lang="en-GB" sz="2000" b="1" dirty="0" err="1">
                <a:latin typeface="Arial"/>
                <a:cs typeface="Arial"/>
              </a:rPr>
              <a:t>unig</a:t>
            </a:r>
            <a:r>
              <a:rPr lang="en-GB" sz="2000" b="1" dirty="0">
                <a:latin typeface="Arial"/>
                <a:cs typeface="Arial"/>
              </a:rPr>
              <a:t> </a:t>
            </a:r>
            <a:r>
              <a:rPr lang="en-GB" sz="2000" b="1" dirty="0" err="1">
                <a:latin typeface="Arial"/>
                <a:cs typeface="Arial"/>
              </a:rPr>
              <a:t>yn</a:t>
            </a:r>
            <a:r>
              <a:rPr lang="en-GB" sz="2000" b="1" dirty="0">
                <a:latin typeface="Arial"/>
                <a:cs typeface="Arial"/>
              </a:rPr>
              <a:t> </a:t>
            </a:r>
            <a:r>
              <a:rPr lang="en-GB" sz="2000" b="1" dirty="0" err="1">
                <a:latin typeface="Arial"/>
                <a:cs typeface="Arial"/>
              </a:rPr>
              <a:t>golygu</a:t>
            </a:r>
            <a:r>
              <a:rPr lang="en-GB" sz="2000" b="1" dirty="0">
                <a:latin typeface="Arial"/>
                <a:cs typeface="Arial"/>
              </a:rPr>
              <a:t> </a:t>
            </a:r>
            <a:r>
              <a:rPr lang="en-GB" sz="2000" b="1" dirty="0" err="1">
                <a:latin typeface="Arial"/>
                <a:cs typeface="Arial"/>
              </a:rPr>
              <a:t>eich</a:t>
            </a:r>
            <a:r>
              <a:rPr lang="en-GB" sz="2000" b="1" dirty="0">
                <a:latin typeface="Arial"/>
                <a:cs typeface="Arial"/>
              </a:rPr>
              <a:t> bod </a:t>
            </a:r>
            <a:r>
              <a:rPr lang="en-GB" sz="2000" b="1" dirty="0" err="1">
                <a:latin typeface="Arial"/>
                <a:cs typeface="Arial"/>
              </a:rPr>
              <a:t>wedi</a:t>
            </a:r>
            <a:r>
              <a:rPr lang="en-GB" sz="2000" b="1" dirty="0">
                <a:latin typeface="Arial"/>
                <a:cs typeface="Arial"/>
              </a:rPr>
              <a:t> </a:t>
            </a:r>
            <a:r>
              <a:rPr lang="en-GB" sz="2000" b="1" dirty="0" err="1">
                <a:latin typeface="Arial"/>
                <a:cs typeface="Arial"/>
              </a:rPr>
              <a:t>gwneud</a:t>
            </a:r>
            <a:r>
              <a:rPr lang="en-GB" sz="2000" b="1" dirty="0">
                <a:latin typeface="Arial"/>
                <a:cs typeface="Arial"/>
              </a:rPr>
              <a:t> </a:t>
            </a:r>
            <a:r>
              <a:rPr lang="en-GB" sz="2000" b="1" dirty="0" err="1">
                <a:latin typeface="Arial"/>
                <a:cs typeface="Arial"/>
              </a:rPr>
              <a:t>cais</a:t>
            </a:r>
            <a:r>
              <a:rPr lang="en-GB" sz="2000" b="1" dirty="0">
                <a:latin typeface="Arial"/>
                <a:cs typeface="Arial"/>
              </a:rPr>
              <a:t> am DFT.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err="1">
                <a:latin typeface="Arial"/>
                <a:cs typeface="Arial"/>
              </a:rPr>
              <a:t>Darllenwch</a:t>
            </a:r>
            <a:r>
              <a:rPr lang="en-GB" sz="2000" dirty="0"/>
              <a:t> </a:t>
            </a:r>
            <a:r>
              <a:rPr lang="en-GB" sz="2000" dirty="0" err="1"/>
              <a:t>Canllaw</a:t>
            </a:r>
            <a:r>
              <a:rPr lang="en-GB" sz="2000" dirty="0"/>
              <a:t> </a:t>
            </a:r>
            <a:r>
              <a:rPr lang="en-GB" sz="2000" dirty="0" err="1"/>
              <a:t>Ymgeisydd</a:t>
            </a:r>
            <a:r>
              <a:rPr lang="en-GB" sz="2000" dirty="0"/>
              <a:t> DFT a </a:t>
            </a:r>
            <a:r>
              <a:rPr lang="en-GB" sz="2000" dirty="0" err="1"/>
              <a:t>Canllaw</a:t>
            </a:r>
            <a:r>
              <a:rPr lang="en-GB" sz="2000" dirty="0"/>
              <a:t> </a:t>
            </a:r>
            <a:r>
              <a:rPr lang="en-GB" sz="2000" dirty="0" err="1"/>
              <a:t>Ymgeisydd</a:t>
            </a:r>
            <a:r>
              <a:rPr lang="en-GB" sz="2000" dirty="0"/>
              <a:t> Oriel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llawn</a:t>
            </a:r>
            <a:r>
              <a:rPr lang="en-GB" sz="2000" dirty="0"/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err="1"/>
              <a:t>Gadewch</a:t>
            </a:r>
            <a:r>
              <a:rPr lang="en-GB" sz="2000" dirty="0"/>
              <a:t> </a:t>
            </a:r>
            <a:r>
              <a:rPr lang="en-GB" sz="2000" dirty="0" err="1"/>
              <a:t>digon</a:t>
            </a:r>
            <a:r>
              <a:rPr lang="en-GB" sz="2000" dirty="0"/>
              <a:t> o </a:t>
            </a:r>
            <a:r>
              <a:rPr lang="en-GB" sz="2000" dirty="0" err="1"/>
              <a:t>amser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wneud</a:t>
            </a:r>
            <a:r>
              <a:rPr lang="en-GB" sz="2000" dirty="0"/>
              <a:t> </a:t>
            </a:r>
            <a:r>
              <a:rPr lang="en-GB" sz="2000" dirty="0" err="1"/>
              <a:t>cais</a:t>
            </a:r>
            <a:r>
              <a:rPr lang="en-GB" sz="2000" dirty="0"/>
              <a:t> </a:t>
            </a:r>
            <a:r>
              <a:rPr lang="en-GB" sz="2000" dirty="0" err="1"/>
              <a:t>cyn</a:t>
            </a:r>
            <a:r>
              <a:rPr lang="en-GB" sz="2000" dirty="0"/>
              <a:t> y </a:t>
            </a:r>
            <a:r>
              <a:rPr lang="en-GB" sz="2000" dirty="0" err="1"/>
              <a:t>dyddiad</a:t>
            </a:r>
            <a:r>
              <a:rPr lang="en-GB" sz="2000" dirty="0"/>
              <a:t> ac </a:t>
            </a:r>
            <a:r>
              <a:rPr lang="en-GB" sz="2000" dirty="0" err="1"/>
              <a:t>amser</a:t>
            </a:r>
            <a:r>
              <a:rPr lang="en-GB" sz="2000" dirty="0"/>
              <a:t> </a:t>
            </a:r>
            <a:r>
              <a:rPr lang="en-GB" sz="2000" dirty="0" err="1"/>
              <a:t>cau</a:t>
            </a:r>
            <a:r>
              <a:rPr lang="en-GB" sz="2000" dirty="0"/>
              <a:t>- </a:t>
            </a:r>
            <a:r>
              <a:rPr lang="en-GB" sz="2000" b="1" dirty="0" err="1"/>
              <a:t>ni</a:t>
            </a:r>
            <a:r>
              <a:rPr lang="en-GB" sz="2000" b="1" dirty="0"/>
              <a:t> </a:t>
            </a:r>
            <a:r>
              <a:rPr lang="en-GB" sz="2000" b="1" dirty="0" err="1"/>
              <a:t>fydd</a:t>
            </a:r>
            <a:r>
              <a:rPr lang="en-GB" sz="2000" b="1" dirty="0"/>
              <a:t> </a:t>
            </a:r>
            <a:r>
              <a:rPr lang="en-GB" sz="2000" b="1" dirty="0" err="1"/>
              <a:t>ceisiadau</a:t>
            </a:r>
            <a:r>
              <a:rPr lang="en-GB" sz="2000" b="1" dirty="0"/>
              <a:t> </a:t>
            </a:r>
            <a:r>
              <a:rPr lang="en-GB" sz="2000" b="1" dirty="0" err="1"/>
              <a:t>hwyr</a:t>
            </a:r>
            <a:r>
              <a:rPr lang="en-GB" sz="2000" b="1" dirty="0"/>
              <a:t> </a:t>
            </a:r>
            <a:r>
              <a:rPr lang="en-GB" sz="2000" b="1" dirty="0" err="1"/>
              <a:t>yn</a:t>
            </a:r>
            <a:r>
              <a:rPr lang="en-GB" sz="2000" b="1" dirty="0"/>
              <a:t> </a:t>
            </a:r>
            <a:r>
              <a:rPr lang="en-GB" sz="2000" b="1" dirty="0" err="1"/>
              <a:t>cael</a:t>
            </a:r>
            <a:r>
              <a:rPr lang="en-GB" sz="2000" b="1" dirty="0"/>
              <a:t> </a:t>
            </a:r>
            <a:r>
              <a:rPr lang="en-GB" sz="2000" b="1" dirty="0" err="1"/>
              <a:t>eu</a:t>
            </a:r>
            <a:r>
              <a:rPr lang="en-GB" sz="2000" b="1" dirty="0"/>
              <a:t> </a:t>
            </a:r>
            <a:r>
              <a:rPr lang="en-GB" sz="2000" b="1" dirty="0" err="1"/>
              <a:t>derbyn</a:t>
            </a:r>
            <a:r>
              <a:rPr lang="en-GB" sz="2000" b="1" dirty="0"/>
              <a:t>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err="1"/>
              <a:t>Darparwch</a:t>
            </a:r>
            <a:r>
              <a:rPr lang="en-GB" sz="2000" dirty="0"/>
              <a:t> </a:t>
            </a:r>
            <a:r>
              <a:rPr lang="en-GB" sz="2000" b="1" dirty="0" err="1"/>
              <a:t>yr</a:t>
            </a:r>
            <a:r>
              <a:rPr lang="en-GB" sz="2000" b="1" dirty="0"/>
              <a:t> </a:t>
            </a:r>
            <a:r>
              <a:rPr lang="en-GB" sz="2000" b="1" dirty="0" err="1"/>
              <a:t>holl</a:t>
            </a:r>
            <a:r>
              <a:rPr lang="en-GB" sz="2000" b="1" dirty="0"/>
              <a:t> </a:t>
            </a:r>
            <a:r>
              <a:rPr lang="en-GB" sz="2000" b="1" dirty="0" err="1"/>
              <a:t>ddata</a:t>
            </a:r>
            <a:r>
              <a:rPr lang="en-GB" sz="2000" b="1" dirty="0"/>
              <a:t> a </a:t>
            </a:r>
            <a:r>
              <a:rPr lang="en-GB" sz="2000" b="1" dirty="0" err="1"/>
              <a:t>ofynir</a:t>
            </a:r>
            <a:r>
              <a:rPr lang="en-GB" sz="2000" b="1" dirty="0"/>
              <a:t> </a:t>
            </a:r>
            <a:r>
              <a:rPr lang="en-GB" sz="2000" b="1" dirty="0" err="1"/>
              <a:t>amdano</a:t>
            </a:r>
            <a:r>
              <a:rPr lang="en-GB" sz="2000" b="1" dirty="0"/>
              <a:t> </a:t>
            </a:r>
            <a:r>
              <a:rPr lang="en-GB" sz="2000" b="1" dirty="0" err="1"/>
              <a:t>ar</a:t>
            </a:r>
            <a:r>
              <a:rPr lang="en-GB" sz="2000" b="1" dirty="0"/>
              <a:t> y </a:t>
            </a:r>
            <a:r>
              <a:rPr lang="en-GB" sz="2000" b="1" dirty="0" err="1"/>
              <a:t>ffurflen</a:t>
            </a:r>
            <a:r>
              <a:rPr lang="en-GB" sz="2000" b="1" dirty="0"/>
              <a:t> </a:t>
            </a:r>
            <a:r>
              <a:rPr lang="en-GB" sz="2000" b="1" dirty="0" err="1"/>
              <a:t>gais</a:t>
            </a:r>
            <a:r>
              <a:rPr lang="en-GB" sz="2000" b="1" dirty="0"/>
              <a:t> a </a:t>
            </a:r>
            <a:r>
              <a:rPr lang="en-GB" sz="2000" b="1" dirty="0" err="1"/>
              <a:t>datganwch</a:t>
            </a:r>
            <a:r>
              <a:rPr lang="en-GB" sz="2000" b="1" dirty="0"/>
              <a:t> </a:t>
            </a:r>
            <a:r>
              <a:rPr lang="en-GB" sz="2000" b="1" dirty="0" err="1"/>
              <a:t>unrhyw</a:t>
            </a:r>
            <a:r>
              <a:rPr lang="en-GB" sz="2000" b="1" dirty="0"/>
              <a:t> </a:t>
            </a:r>
            <a:r>
              <a:rPr lang="en-GB" sz="2000" b="1" dirty="0" err="1"/>
              <a:t>broblemau</a:t>
            </a:r>
            <a:r>
              <a:rPr lang="en-GB" sz="2000" b="1" dirty="0"/>
              <a:t> </a:t>
            </a:r>
            <a:r>
              <a:rPr lang="en-GB" sz="2000" b="1" dirty="0" err="1"/>
              <a:t>ffitrwydd</a:t>
            </a:r>
            <a:r>
              <a:rPr lang="en-GB" sz="2000" b="1" dirty="0"/>
              <a:t> </a:t>
            </a:r>
            <a:r>
              <a:rPr lang="en-GB" sz="2000" b="1" dirty="0" err="1"/>
              <a:t>i</a:t>
            </a:r>
            <a:r>
              <a:rPr lang="en-GB" sz="2000" b="1" dirty="0"/>
              <a:t> </a:t>
            </a:r>
            <a:r>
              <a:rPr lang="en-GB" sz="2000" b="1" dirty="0" err="1"/>
              <a:t>ymarfer</a:t>
            </a:r>
            <a:r>
              <a:rPr lang="en-GB" sz="2000" b="1" dirty="0"/>
              <a:t> neu </a:t>
            </a:r>
            <a:r>
              <a:rPr lang="en-GB" sz="2000" b="1" dirty="0" err="1"/>
              <a:t>anableddau</a:t>
            </a:r>
            <a:r>
              <a:rPr lang="en-GB" sz="2000" b="1" dirty="0"/>
              <a:t> </a:t>
            </a:r>
            <a:r>
              <a:rPr lang="en-GB" sz="2000" b="1" dirty="0" err="1"/>
              <a:t>ble’n</a:t>
            </a:r>
            <a:r>
              <a:rPr lang="en-GB" sz="2000" b="1" dirty="0"/>
              <a:t> </a:t>
            </a:r>
            <a:r>
              <a:rPr lang="en-GB" sz="2000" b="1" dirty="0" err="1"/>
              <a:t>berthnasol</a:t>
            </a:r>
            <a:r>
              <a:rPr lang="en-GB" sz="2000" b="1" dirty="0"/>
              <a:t> </a:t>
            </a:r>
            <a:r>
              <a:rPr lang="en-GB" sz="2000" b="1" dirty="0" err="1"/>
              <a:t>erbyn</a:t>
            </a:r>
            <a:r>
              <a:rPr lang="en-GB" sz="2000" b="1" dirty="0"/>
              <a:t> y </a:t>
            </a:r>
            <a:r>
              <a:rPr lang="en-GB" sz="2000" b="1" dirty="0" err="1"/>
              <a:t>terfynau</a:t>
            </a:r>
            <a:r>
              <a:rPr lang="en-GB" sz="2000" b="1" dirty="0"/>
              <a:t> </a:t>
            </a:r>
            <a:r>
              <a:rPr lang="en-GB" sz="2000" b="1" dirty="0" err="1"/>
              <a:t>amser</a:t>
            </a:r>
            <a:r>
              <a:rPr lang="en-GB" sz="2000" b="1" dirty="0"/>
              <a:t> </a:t>
            </a:r>
            <a:r>
              <a:rPr lang="en-GB" sz="2000" b="1" dirty="0" err="1"/>
              <a:t>gofynol</a:t>
            </a:r>
            <a:r>
              <a:rPr lang="en-GB" sz="2000" b="1" dirty="0"/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err="1"/>
              <a:t>Ranciwch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bositif</a:t>
            </a:r>
            <a:r>
              <a:rPr lang="en-GB" sz="2000" dirty="0"/>
              <a:t> </a:t>
            </a:r>
            <a:r>
              <a:rPr lang="en-GB" sz="2000" dirty="0" err="1"/>
              <a:t>pob</a:t>
            </a:r>
            <a:r>
              <a:rPr lang="en-GB" sz="2000" dirty="0"/>
              <a:t> </a:t>
            </a:r>
            <a:r>
              <a:rPr lang="en-GB" sz="2000" dirty="0" err="1"/>
              <a:t>cynllun</a:t>
            </a:r>
            <a:r>
              <a:rPr lang="en-GB" sz="2000" dirty="0"/>
              <a:t>/ </a:t>
            </a:r>
            <a:r>
              <a:rPr lang="en-GB" sz="2000" dirty="0" err="1"/>
              <a:t>practis</a:t>
            </a:r>
            <a:r>
              <a:rPr lang="en-GB" sz="2000" dirty="0"/>
              <a:t> </a:t>
            </a:r>
            <a:r>
              <a:rPr lang="en-GB" sz="2000" dirty="0" err="1"/>
              <a:t>yr</a:t>
            </a:r>
            <a:r>
              <a:rPr lang="en-GB" sz="2000" dirty="0"/>
              <a:t> </a:t>
            </a:r>
            <a:r>
              <a:rPr lang="en-GB" sz="2000" dirty="0" err="1"/>
              <a:t>ydych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gymwys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eu</a:t>
            </a:r>
            <a:r>
              <a:rPr lang="en-GB" sz="2000" dirty="0"/>
              <a:t> </a:t>
            </a:r>
            <a:r>
              <a:rPr lang="en-GB" sz="2000" dirty="0" err="1"/>
              <a:t>cyfer</a:t>
            </a:r>
            <a:r>
              <a:rPr lang="en-GB" sz="2000" dirty="0"/>
              <a:t>,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uchafu</a:t>
            </a:r>
            <a:r>
              <a:rPr lang="en-GB" sz="2000" dirty="0"/>
              <a:t> </a:t>
            </a:r>
            <a:r>
              <a:rPr lang="en-GB" sz="2000" dirty="0" err="1"/>
              <a:t>eich</a:t>
            </a:r>
            <a:r>
              <a:rPr lang="en-GB" sz="2000" dirty="0"/>
              <a:t> </a:t>
            </a:r>
            <a:r>
              <a:rPr lang="en-GB" sz="2000" dirty="0" err="1"/>
              <a:t>siawns</a:t>
            </a:r>
            <a:r>
              <a:rPr lang="en-GB" sz="2000" dirty="0"/>
              <a:t> o </a:t>
            </a:r>
            <a:r>
              <a:rPr lang="en-GB" sz="2000" dirty="0" err="1"/>
              <a:t>lwyddiant</a:t>
            </a:r>
            <a:r>
              <a:rPr lang="en-GB" sz="2000" dirty="0"/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kern="1200" dirty="0" err="1">
                <a:solidFill>
                  <a:srgbClr val="000000"/>
                </a:solidFill>
                <a:latin typeface="Calibri" panose="020F0502020204030204" pitchFamily="34" charset="0"/>
              </a:rPr>
              <a:t>Derbyniwch</a:t>
            </a:r>
            <a:r>
              <a:rPr lang="en-GB" sz="2000" kern="1200" dirty="0">
                <a:solidFill>
                  <a:srgbClr val="000000"/>
                </a:solidFill>
                <a:latin typeface="Calibri" panose="020F0502020204030204" pitchFamily="34" charset="0"/>
              </a:rPr>
              <a:t> neu </a:t>
            </a:r>
            <a:r>
              <a:rPr lang="en-GB" sz="2000" kern="1200" dirty="0" err="1">
                <a:solidFill>
                  <a:srgbClr val="000000"/>
                </a:solidFill>
                <a:latin typeface="Calibri" panose="020F0502020204030204" pitchFamily="34" charset="0"/>
              </a:rPr>
              <a:t>gwrthodwch</a:t>
            </a:r>
            <a:r>
              <a:rPr lang="en-GB" sz="2000" kern="1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Calibri" panose="020F0502020204030204" pitchFamily="34" charset="0"/>
              </a:rPr>
              <a:t>gynigion</a:t>
            </a:r>
            <a:r>
              <a:rPr lang="en-GB" sz="2000" kern="1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Calibri" panose="020F0502020204030204" pitchFamily="34" charset="0"/>
              </a:rPr>
              <a:t>unwaith</a:t>
            </a:r>
            <a:r>
              <a:rPr lang="en-GB" sz="2000" kern="1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Calibri" panose="020F0502020204030204" pitchFamily="34" charset="0"/>
              </a:rPr>
              <a:t>eich</a:t>
            </a:r>
            <a:r>
              <a:rPr lang="en-GB" sz="2000" kern="1200" dirty="0">
                <a:solidFill>
                  <a:srgbClr val="000000"/>
                </a:solidFill>
                <a:latin typeface="Calibri" panose="020F0502020204030204" pitchFamily="34" charset="0"/>
              </a:rPr>
              <a:t> bod </a:t>
            </a:r>
            <a:r>
              <a:rPr lang="en-GB" sz="2000" kern="1200" dirty="0" err="1">
                <a:solidFill>
                  <a:srgbClr val="000000"/>
                </a:solidFill>
                <a:latin typeface="Calibri" panose="020F0502020204030204" pitchFamily="34" charset="0"/>
              </a:rPr>
              <a:t>yn</a:t>
            </a:r>
            <a:r>
              <a:rPr lang="en-GB" sz="2000" kern="1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Calibri" panose="020F0502020204030204" pitchFamily="34" charset="0"/>
              </a:rPr>
              <a:t>eu</a:t>
            </a:r>
            <a:r>
              <a:rPr lang="en-GB" sz="2000" kern="1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Calibri" panose="020F0502020204030204" pitchFamily="34" charset="0"/>
              </a:rPr>
              <a:t>derbyn</a:t>
            </a:r>
            <a:r>
              <a:rPr lang="en-GB" sz="2000" kern="12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GB" b="1" dirty="0"/>
              <a:t>   </a:t>
            </a:r>
            <a:r>
              <a:rPr lang="en-GB" dirty="0"/>
              <a:t>         </a:t>
            </a: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84023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D355B-E533-44B9-98D0-4E1028C3D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1320"/>
            <a:ext cx="10515600" cy="884835"/>
          </a:xfrm>
        </p:spPr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Diweddariadau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3705F-94C4-4F65-9248-B9D60A4F1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6231"/>
            <a:ext cx="10515600" cy="435846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Oherwydd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bod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rhai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pethau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yn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ansicr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,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bydd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NRO DFT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yn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gyrru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diweddariadau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rheolaidd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dros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e-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bost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sicrhau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bod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pob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ymgeisydd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yn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ymwybodol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o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linellau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amser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a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phenderfyniadau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sy’n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cael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eu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gwneud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Mae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rhai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darparwyr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e-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bost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yn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danfon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ebyst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mewnflwch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sothach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-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gwiriwch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eich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mewnflwch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sothach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yn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reolaidd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Mi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fydd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ymgeiswyr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yn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derbyn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ebyst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drwy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Oriel 2 a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hysbysiadau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i’r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cyfeiriad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e-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bost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a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ddefnyddir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gofrestru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ar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gyfer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eu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cyfrif</a:t>
            </a:r>
            <a:r>
              <a:rPr lang="en-GB" sz="2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Oriel 2.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549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1A088-0388-4A1B-8FDB-8C1E9A439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4849"/>
            <a:ext cx="10515600" cy="1292827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GB" sz="3600" b="1" dirty="0" err="1">
                <a:solidFill>
                  <a:srgbClr val="0072C6"/>
                </a:solidFill>
                <a:latin typeface="Arial"/>
                <a:cs typeface="Arial"/>
              </a:rPr>
              <a:t>Recriwtio</a:t>
            </a:r>
            <a:r>
              <a:rPr lang="en-GB" sz="36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600" b="1" dirty="0" err="1">
                <a:solidFill>
                  <a:srgbClr val="0072C6"/>
                </a:solidFill>
                <a:latin typeface="Arial"/>
                <a:cs typeface="Arial"/>
              </a:rPr>
              <a:t>Deintyddol</a:t>
            </a:r>
            <a:r>
              <a:rPr lang="en-GB" sz="36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600" b="1" dirty="0" err="1">
                <a:solidFill>
                  <a:srgbClr val="0072C6"/>
                </a:solidFill>
                <a:latin typeface="Arial"/>
                <a:cs typeface="Arial"/>
              </a:rPr>
              <a:t>Sylfaenol</a:t>
            </a:r>
            <a:r>
              <a:rPr lang="en-GB" sz="36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600" b="1" dirty="0" err="1">
                <a:solidFill>
                  <a:srgbClr val="0072C6"/>
                </a:solidFill>
                <a:latin typeface="Arial"/>
                <a:cs typeface="Arial"/>
              </a:rPr>
              <a:t>ar</a:t>
            </a:r>
            <a:r>
              <a:rPr lang="en-GB" sz="36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600" b="1" dirty="0" err="1">
                <a:solidFill>
                  <a:srgbClr val="0072C6"/>
                </a:solidFill>
                <a:latin typeface="Arial"/>
                <a:cs typeface="Arial"/>
              </a:rPr>
              <a:t>gyfer</a:t>
            </a:r>
            <a:r>
              <a:rPr lang="en-GB" sz="36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600" b="1" dirty="0" err="1">
                <a:solidFill>
                  <a:srgbClr val="0072C6"/>
                </a:solidFill>
                <a:latin typeface="Arial"/>
                <a:cs typeface="Arial"/>
              </a:rPr>
              <a:t>mynediad</a:t>
            </a:r>
            <a:r>
              <a:rPr lang="en-GB" sz="3600" b="1" dirty="0">
                <a:solidFill>
                  <a:srgbClr val="0072C6"/>
                </a:solidFill>
                <a:latin typeface="Arial"/>
                <a:cs typeface="Arial"/>
              </a:rPr>
              <a:t> 2023</a:t>
            </a:r>
            <a:br>
              <a:rPr lang="en-GB" sz="3600" b="1" dirty="0">
                <a:latin typeface="Arial"/>
                <a:cs typeface="Arial" pitchFamily="34" charset="0"/>
              </a:rPr>
            </a:br>
            <a:endParaRPr lang="en-GB" sz="4000" b="1" dirty="0">
              <a:latin typeface="Arial"/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71D41-485D-4D31-BA91-32A0A4AC9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30" y="2395190"/>
            <a:ext cx="10515600" cy="3161547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GB" sz="2400" dirty="0">
                <a:latin typeface="Arial"/>
                <a:cs typeface="Arial"/>
              </a:rPr>
              <a:t>Ein </a:t>
            </a:r>
            <a:r>
              <a:rPr lang="en-GB" sz="2400" dirty="0" err="1">
                <a:latin typeface="Arial"/>
                <a:cs typeface="Arial"/>
              </a:rPr>
              <a:t>gobaith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yw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bydd</a:t>
            </a:r>
            <a:r>
              <a:rPr lang="en-GB" sz="2400" dirty="0">
                <a:latin typeface="Arial"/>
                <a:cs typeface="Arial"/>
              </a:rPr>
              <a:t> y </a:t>
            </a:r>
            <a:r>
              <a:rPr lang="en-GB" sz="2400" dirty="0" err="1">
                <a:latin typeface="Arial"/>
                <a:cs typeface="Arial"/>
              </a:rPr>
              <a:t>cyflwyniad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cenedlaethol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yma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yn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darparu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sicrwydd</a:t>
            </a:r>
            <a:r>
              <a:rPr lang="en-GB" sz="2400" dirty="0">
                <a:latin typeface="Arial"/>
                <a:cs typeface="Arial"/>
              </a:rPr>
              <a:t> I chi </a:t>
            </a:r>
            <a:r>
              <a:rPr lang="en-GB" sz="2400" dirty="0" err="1">
                <a:latin typeface="Arial"/>
                <a:cs typeface="Arial"/>
              </a:rPr>
              <a:t>yn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ystod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eich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recriwtio</a:t>
            </a:r>
            <a:r>
              <a:rPr lang="en-GB" sz="2400" dirty="0">
                <a:latin typeface="Arial"/>
                <a:cs typeface="Arial"/>
              </a:rPr>
              <a:t> DFT.</a:t>
            </a:r>
          </a:p>
          <a:p>
            <a:pPr>
              <a:lnSpc>
                <a:spcPct val="110000"/>
              </a:lnSpc>
            </a:pPr>
            <a:r>
              <a:rPr lang="en-GB" sz="2400" dirty="0">
                <a:latin typeface="Arial"/>
                <a:cs typeface="Arial"/>
              </a:rPr>
              <a:t>Mi </a:t>
            </a:r>
            <a:r>
              <a:rPr lang="en-GB" sz="2400" dirty="0" err="1">
                <a:latin typeface="Arial"/>
                <a:cs typeface="Arial"/>
              </a:rPr>
              <a:t>fydd</a:t>
            </a:r>
            <a:r>
              <a:rPr lang="en-GB" sz="2400" dirty="0">
                <a:latin typeface="Arial"/>
                <a:cs typeface="Arial"/>
              </a:rPr>
              <a:t> y </a:t>
            </a:r>
            <a:r>
              <a:rPr lang="en-GB" sz="2400" dirty="0" err="1">
                <a:latin typeface="Arial"/>
                <a:cs typeface="Arial"/>
              </a:rPr>
              <a:t>cyflwyniad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yn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amlinellu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manylion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Recriwtio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Deintyddol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Sylfaenol</a:t>
            </a:r>
            <a:r>
              <a:rPr lang="en-GB" sz="2400" dirty="0">
                <a:latin typeface="Arial"/>
                <a:cs typeface="Arial"/>
              </a:rPr>
              <a:t> 2023/24 </a:t>
            </a:r>
            <a:r>
              <a:rPr lang="en-GB" sz="2400" dirty="0" err="1">
                <a:latin typeface="Arial"/>
                <a:cs typeface="Arial"/>
              </a:rPr>
              <a:t>ar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gyfer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Lloegr</a:t>
            </a:r>
            <a:r>
              <a:rPr lang="en-GB" sz="2400" dirty="0">
                <a:latin typeface="Arial"/>
                <a:cs typeface="Arial"/>
              </a:rPr>
              <a:t>, </a:t>
            </a:r>
            <a:r>
              <a:rPr lang="en-GB" sz="2400" dirty="0" err="1">
                <a:latin typeface="Arial"/>
                <a:cs typeface="Arial"/>
              </a:rPr>
              <a:t>Gogledd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Iwerddon</a:t>
            </a:r>
            <a:r>
              <a:rPr lang="en-GB" sz="2400" dirty="0">
                <a:latin typeface="Arial"/>
                <a:cs typeface="Arial"/>
              </a:rPr>
              <a:t> a </a:t>
            </a:r>
            <a:r>
              <a:rPr lang="en-GB" sz="2400" dirty="0" err="1">
                <a:latin typeface="Arial"/>
                <a:cs typeface="Arial"/>
              </a:rPr>
              <a:t>Chymru</a:t>
            </a:r>
            <a:r>
              <a:rPr lang="en-GB" sz="2400" dirty="0">
                <a:latin typeface="Arial"/>
                <a:cs typeface="Arial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GB" sz="2400" dirty="0" err="1">
                <a:latin typeface="Arial"/>
                <a:cs typeface="Arial"/>
              </a:rPr>
              <a:t>Nid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oes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modd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ar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hyn</a:t>
            </a:r>
            <a:r>
              <a:rPr lang="en-GB" sz="2400" dirty="0">
                <a:latin typeface="Arial"/>
                <a:cs typeface="Arial"/>
              </a:rPr>
              <a:t> o </a:t>
            </a:r>
            <a:r>
              <a:rPr lang="en-GB" sz="2400" dirty="0" err="1">
                <a:latin typeface="Arial"/>
                <a:cs typeface="Arial"/>
              </a:rPr>
              <a:t>bryd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i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gadarnhau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holl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ddyddiadau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ar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gyfer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recriwtio</a:t>
            </a:r>
            <a:r>
              <a:rPr lang="en-GB" sz="2400" dirty="0">
                <a:latin typeface="Arial"/>
                <a:cs typeface="Arial"/>
              </a:rPr>
              <a:t> DFT.</a:t>
            </a:r>
          </a:p>
          <a:p>
            <a:pPr>
              <a:lnSpc>
                <a:spcPct val="110000"/>
              </a:lnSpc>
            </a:pPr>
            <a:r>
              <a:rPr lang="en-GB" sz="2400" dirty="0">
                <a:latin typeface="Arial"/>
                <a:cs typeface="Arial"/>
              </a:rPr>
              <a:t>Mi </a:t>
            </a:r>
            <a:r>
              <a:rPr lang="en-GB" sz="2400" dirty="0" err="1">
                <a:latin typeface="Arial"/>
                <a:cs typeface="Arial"/>
              </a:rPr>
              <a:t>fydd</a:t>
            </a:r>
            <a:r>
              <a:rPr lang="en-GB" sz="2400" dirty="0">
                <a:latin typeface="Arial"/>
                <a:cs typeface="Arial"/>
              </a:rPr>
              <a:t> y </a:t>
            </a:r>
            <a:r>
              <a:rPr lang="en-GB" sz="2400" dirty="0" err="1">
                <a:latin typeface="Arial"/>
                <a:cs typeface="Arial"/>
              </a:rPr>
              <a:t>cyflwyniad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yma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ar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gael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ar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gyfer</a:t>
            </a:r>
            <a:r>
              <a:rPr lang="en-GB" sz="2400" dirty="0">
                <a:latin typeface="Arial"/>
                <a:cs typeface="Arial"/>
              </a:rPr>
              <a:t> COPDEND </a:t>
            </a:r>
            <a:r>
              <a:rPr lang="en-GB" sz="2400" dirty="0" err="1">
                <a:latin typeface="Arial"/>
                <a:cs typeface="Arial"/>
              </a:rPr>
              <a:t>a’r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Cyngor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Ysgolion</a:t>
            </a:r>
            <a:r>
              <a:rPr lang="en-GB" sz="2400" dirty="0">
                <a:latin typeface="Arial"/>
                <a:cs typeface="Arial"/>
              </a:rPr>
              <a:t> </a:t>
            </a:r>
            <a:r>
              <a:rPr lang="en-GB" sz="2400" dirty="0" err="1">
                <a:latin typeface="Arial"/>
                <a:cs typeface="Arial"/>
              </a:rPr>
              <a:t>Deintyddol</a:t>
            </a:r>
            <a:r>
              <a:rPr lang="en-GB" sz="2400" dirty="0">
                <a:latin typeface="Arial"/>
                <a:cs typeface="Arial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339827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9023B-DFA0-40B1-8B52-3CB37976B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5427"/>
            <a:ext cx="10515600" cy="591220"/>
          </a:xfrm>
        </p:spPr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Nodyn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atgoffa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gyfer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Dyddiadau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Allweddol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39ED7-BEA9-4BB2-B036-F7FD88593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5762"/>
            <a:ext cx="10728366" cy="494815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b="1" kern="0" dirty="0">
                <a:latin typeface="Arial"/>
              </a:rPr>
              <a:t> </a:t>
            </a:r>
            <a:r>
              <a:rPr lang="en-GB" sz="2000" b="1" kern="0" dirty="0" err="1">
                <a:latin typeface="Arial"/>
              </a:rPr>
              <a:t>Ceisiadau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yn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agor</a:t>
            </a:r>
            <a:r>
              <a:rPr lang="en-GB" sz="2000" b="1" kern="0" dirty="0">
                <a:latin typeface="Arial"/>
              </a:rPr>
              <a:t>: </a:t>
            </a:r>
            <a:r>
              <a:rPr lang="en-GB" sz="2000" b="1" kern="0" dirty="0" err="1">
                <a:latin typeface="Arial"/>
              </a:rPr>
              <a:t>Dydd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Gwener</a:t>
            </a:r>
            <a:r>
              <a:rPr lang="en-GB" sz="2000" b="1" kern="0" dirty="0">
                <a:latin typeface="Arial"/>
              </a:rPr>
              <a:t> 12fed o </a:t>
            </a:r>
            <a:r>
              <a:rPr lang="en-GB" sz="2000" b="1" kern="0" dirty="0" err="1">
                <a:latin typeface="Arial"/>
              </a:rPr>
              <a:t>Awst</a:t>
            </a:r>
            <a:r>
              <a:rPr lang="en-GB" sz="2000" b="1" kern="0" dirty="0">
                <a:latin typeface="Arial"/>
              </a:rPr>
              <a:t> 2022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b="1" kern="0" dirty="0" err="1">
                <a:latin typeface="Arial"/>
              </a:rPr>
              <a:t>Ceisiadau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yn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cau</a:t>
            </a:r>
            <a:r>
              <a:rPr lang="en-GB" sz="2000" b="1" kern="0" dirty="0">
                <a:latin typeface="Arial"/>
              </a:rPr>
              <a:t>: </a:t>
            </a:r>
            <a:r>
              <a:rPr lang="en-GB" sz="2000" b="1" kern="0" dirty="0" err="1">
                <a:latin typeface="Arial"/>
              </a:rPr>
              <a:t>Dydd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Gwener</a:t>
            </a:r>
            <a:r>
              <a:rPr lang="en-GB" sz="2000" b="1" kern="0" dirty="0">
                <a:latin typeface="Arial"/>
              </a:rPr>
              <a:t> 9fed o </a:t>
            </a:r>
            <a:r>
              <a:rPr lang="en-GB" sz="2000" b="1" kern="0" dirty="0" err="1">
                <a:latin typeface="Arial"/>
              </a:rPr>
              <a:t>Fedi</a:t>
            </a:r>
            <a:r>
              <a:rPr lang="en-GB" sz="2000" b="1" kern="0" dirty="0">
                <a:latin typeface="Arial"/>
              </a:rPr>
              <a:t> 2022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b="1" kern="0" dirty="0">
                <a:latin typeface="Arial"/>
              </a:rPr>
              <a:t>SJT: 8fed o </a:t>
            </a:r>
            <a:r>
              <a:rPr lang="en-GB" sz="2000" b="1" kern="0" dirty="0" err="1">
                <a:latin typeface="Arial"/>
              </a:rPr>
              <a:t>Dachwedd</a:t>
            </a:r>
            <a:r>
              <a:rPr lang="en-GB" sz="2000" b="1" kern="0" dirty="0">
                <a:latin typeface="Arial"/>
              </a:rPr>
              <a:t> – 16eg o </a:t>
            </a:r>
            <a:r>
              <a:rPr lang="en-GB" sz="2000" b="1" kern="0" dirty="0" err="1">
                <a:latin typeface="Arial"/>
              </a:rPr>
              <a:t>Dachwedd</a:t>
            </a:r>
            <a:r>
              <a:rPr lang="en-GB" sz="2000" b="1" kern="0" dirty="0">
                <a:latin typeface="Arial"/>
              </a:rPr>
              <a:t> 2022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b="1" kern="0" dirty="0" err="1">
                <a:latin typeface="Arial"/>
              </a:rPr>
              <a:t>Elfen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Ychwanegol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e.e.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Cyfweliad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Cyfathrebu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Rhithwir</a:t>
            </a:r>
            <a:r>
              <a:rPr lang="en-GB" sz="2000" b="1" kern="0" dirty="0">
                <a:latin typeface="Arial"/>
              </a:rPr>
              <a:t>- TBC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b="1" kern="0" dirty="0" err="1">
                <a:latin typeface="Arial"/>
              </a:rPr>
              <a:t>Dewis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cynlluniau</a:t>
            </a:r>
            <a:r>
              <a:rPr lang="en-GB" sz="2000" b="1" kern="0" dirty="0">
                <a:latin typeface="Arial"/>
              </a:rPr>
              <a:t>/ </a:t>
            </a:r>
            <a:r>
              <a:rPr lang="en-GB" sz="2000" b="1" kern="0" dirty="0" err="1">
                <a:latin typeface="Arial"/>
              </a:rPr>
              <a:t>practisau</a:t>
            </a:r>
            <a:r>
              <a:rPr lang="en-GB" sz="2000" b="1" kern="0" dirty="0">
                <a:latin typeface="Arial"/>
              </a:rPr>
              <a:t>: TBC </a:t>
            </a:r>
            <a:r>
              <a:rPr lang="en-GB" sz="2000" b="1" kern="0" dirty="0" err="1">
                <a:latin typeface="Arial"/>
              </a:rPr>
              <a:t>yn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debygol</a:t>
            </a:r>
            <a:r>
              <a:rPr lang="en-GB" sz="2000" b="1" kern="0" dirty="0">
                <a:latin typeface="Arial"/>
              </a:rPr>
              <a:t> Mai 2023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b="1" kern="0" dirty="0" err="1">
                <a:latin typeface="Arial"/>
              </a:rPr>
              <a:t>Cynnigion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cychwynol</a:t>
            </a:r>
            <a:r>
              <a:rPr lang="en-GB" sz="2000" b="1" kern="0" dirty="0">
                <a:latin typeface="Arial"/>
              </a:rPr>
              <a:t>: TBC </a:t>
            </a:r>
            <a:r>
              <a:rPr lang="en-GB" sz="2000" b="1" kern="0" dirty="0" err="1">
                <a:latin typeface="Arial"/>
              </a:rPr>
              <a:t>Mehefin</a:t>
            </a:r>
            <a:r>
              <a:rPr lang="en-GB" sz="2000" b="1" kern="0" dirty="0">
                <a:latin typeface="Arial"/>
              </a:rPr>
              <a:t> 2023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000" b="1" kern="0" dirty="0">
              <a:latin typeface="Arial"/>
            </a:endParaRPr>
          </a:p>
          <a:p>
            <a:pPr marL="0" indent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b="1" kern="0" dirty="0">
                <a:latin typeface="Arial"/>
              </a:rPr>
              <a:t>Mi </a:t>
            </a:r>
            <a:r>
              <a:rPr lang="en-GB" sz="2000" b="1" kern="0" dirty="0" err="1">
                <a:latin typeface="Arial"/>
              </a:rPr>
              <a:t>fydd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Hysbyseb</a:t>
            </a:r>
            <a:r>
              <a:rPr lang="en-GB" sz="2000" b="1" kern="0" dirty="0">
                <a:latin typeface="Arial"/>
              </a:rPr>
              <a:t>, </a:t>
            </a:r>
            <a:r>
              <a:rPr lang="en-GB" sz="2000" b="1" kern="0" dirty="0" err="1">
                <a:latin typeface="Arial"/>
              </a:rPr>
              <a:t>Ffurflen</a:t>
            </a:r>
            <a:r>
              <a:rPr lang="en-GB" sz="2000" b="1" kern="0" dirty="0">
                <a:latin typeface="Arial"/>
              </a:rPr>
              <a:t> </a:t>
            </a:r>
            <a:r>
              <a:rPr lang="en-GB" sz="2000" b="1" kern="0" dirty="0" err="1">
                <a:latin typeface="Arial"/>
              </a:rPr>
              <a:t>Gais</a:t>
            </a:r>
            <a:r>
              <a:rPr lang="en-GB" sz="2000" b="1" kern="0" dirty="0">
                <a:latin typeface="Arial"/>
              </a:rPr>
              <a:t>, </a:t>
            </a:r>
            <a:r>
              <a:rPr lang="en-GB" sz="2000" b="1" kern="0" dirty="0" err="1">
                <a:latin typeface="Arial"/>
              </a:rPr>
              <a:t>Manyleb</a:t>
            </a:r>
            <a:r>
              <a:rPr lang="en-GB" sz="2000" b="1" kern="0" dirty="0">
                <a:latin typeface="Arial"/>
              </a:rPr>
              <a:t> Person a </a:t>
            </a:r>
            <a:r>
              <a:rPr lang="en-GB" sz="1800" b="1" kern="0" dirty="0" err="1">
                <a:latin typeface="Arial"/>
              </a:rPr>
              <a:t>Canllaw</a:t>
            </a:r>
            <a:r>
              <a:rPr lang="en-GB" sz="1800" b="1" kern="0" dirty="0">
                <a:latin typeface="Arial"/>
              </a:rPr>
              <a:t> </a:t>
            </a:r>
            <a:r>
              <a:rPr lang="en-GB" sz="1800" b="1" kern="0" dirty="0" err="1">
                <a:latin typeface="Arial"/>
              </a:rPr>
              <a:t>Ymgeisydd</a:t>
            </a:r>
            <a:r>
              <a:rPr lang="en-GB" sz="1800" b="1" kern="0" dirty="0">
                <a:latin typeface="Arial"/>
              </a:rPr>
              <a:t> </a:t>
            </a:r>
            <a:r>
              <a:rPr lang="en-GB" sz="1800" b="1" kern="0" dirty="0" err="1">
                <a:latin typeface="Arial"/>
              </a:rPr>
              <a:t>ar</a:t>
            </a:r>
            <a:r>
              <a:rPr lang="en-GB" sz="1800" b="1" kern="0" dirty="0">
                <a:latin typeface="Arial"/>
              </a:rPr>
              <a:t> </a:t>
            </a:r>
            <a:r>
              <a:rPr lang="en-GB" sz="1800" b="1" kern="0" dirty="0" err="1">
                <a:latin typeface="Arial"/>
              </a:rPr>
              <a:t>gael</a:t>
            </a:r>
            <a:r>
              <a:rPr lang="en-GB" sz="1800" b="1" kern="0" dirty="0">
                <a:latin typeface="Arial"/>
              </a:rPr>
              <a:t> </a:t>
            </a:r>
            <a:r>
              <a:rPr lang="en-GB" sz="1800" b="1" kern="0" dirty="0" err="1">
                <a:latin typeface="Arial"/>
              </a:rPr>
              <a:t>ar</a:t>
            </a:r>
            <a:r>
              <a:rPr lang="en-GB" sz="1800" b="1" kern="0" dirty="0">
                <a:latin typeface="Arial"/>
              </a:rPr>
              <a:t> </a:t>
            </a:r>
            <a:r>
              <a:rPr lang="en-GB" sz="1800" b="1" kern="0" dirty="0" err="1">
                <a:latin typeface="Arial"/>
              </a:rPr>
              <a:t>wefan</a:t>
            </a:r>
            <a:r>
              <a:rPr lang="en-GB" sz="1800" b="1" kern="0" dirty="0">
                <a:latin typeface="Arial"/>
              </a:rPr>
              <a:t> Oriel </a:t>
            </a:r>
            <a:r>
              <a:rPr lang="en-GB" sz="1800" b="1" kern="0" dirty="0" err="1">
                <a:latin typeface="Arial"/>
              </a:rPr>
              <a:t>o’r</a:t>
            </a:r>
            <a:r>
              <a:rPr lang="en-GB" sz="1800" b="1" kern="0" dirty="0">
                <a:latin typeface="Arial"/>
              </a:rPr>
              <a:t> 12fed o </a:t>
            </a:r>
            <a:r>
              <a:rPr lang="en-GB" sz="1800" b="1" kern="0" dirty="0" err="1">
                <a:latin typeface="Arial"/>
              </a:rPr>
              <a:t>Awst</a:t>
            </a:r>
            <a:r>
              <a:rPr lang="en-GB" sz="1800" b="1" kern="0" dirty="0">
                <a:latin typeface="Arial"/>
              </a:rPr>
              <a:t> 2022:</a:t>
            </a:r>
          </a:p>
          <a:p>
            <a:pPr marL="0" indent="0" algn="ctr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800" b="1" i="1" kern="0" dirty="0">
                <a:latin typeface="Arial"/>
                <a:hlinkClick r:id="rId2"/>
              </a:rPr>
              <a:t>https://new.oriel.nhs.uk/Web</a:t>
            </a:r>
            <a:r>
              <a:rPr lang="en-GB" sz="1800" b="1" i="1" kern="0" dirty="0">
                <a:latin typeface="Arial"/>
              </a:rPr>
              <a:t>  </a:t>
            </a:r>
          </a:p>
          <a:p>
            <a:pPr marL="0" indent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800" b="1" i="1" kern="0" dirty="0" err="1">
                <a:latin typeface="Arial"/>
                <a:cs typeface="Arial"/>
              </a:rPr>
              <a:t>Cyfrifoldeb</a:t>
            </a:r>
            <a:r>
              <a:rPr lang="en-GB" sz="1800" b="1" i="1" kern="0" dirty="0">
                <a:latin typeface="Arial"/>
                <a:cs typeface="Arial"/>
              </a:rPr>
              <a:t> </a:t>
            </a:r>
            <a:r>
              <a:rPr lang="en-GB" sz="1800" b="1" i="1" kern="0" dirty="0" err="1">
                <a:latin typeface="Arial"/>
                <a:cs typeface="Arial"/>
              </a:rPr>
              <a:t>yr</a:t>
            </a:r>
            <a:r>
              <a:rPr lang="en-GB" sz="1800" b="1" i="1" kern="0" dirty="0">
                <a:latin typeface="Arial"/>
                <a:cs typeface="Arial"/>
              </a:rPr>
              <a:t> </a:t>
            </a:r>
            <a:r>
              <a:rPr lang="en-GB" sz="1800" b="1" i="1" kern="0" dirty="0" err="1">
                <a:latin typeface="Arial"/>
                <a:cs typeface="Arial"/>
              </a:rPr>
              <a:t>ymgeisydd</a:t>
            </a:r>
            <a:r>
              <a:rPr lang="en-GB" sz="1800" b="1" i="1" kern="0" dirty="0">
                <a:latin typeface="Arial"/>
                <a:cs typeface="Arial"/>
              </a:rPr>
              <a:t> </a:t>
            </a:r>
            <a:r>
              <a:rPr lang="en-GB" sz="1800" b="1" i="1" kern="0" dirty="0" err="1">
                <a:latin typeface="Arial"/>
                <a:cs typeface="Arial"/>
              </a:rPr>
              <a:t>yw</a:t>
            </a:r>
            <a:r>
              <a:rPr lang="en-GB" sz="1800" b="1" i="1" kern="0" dirty="0">
                <a:latin typeface="Arial"/>
                <a:cs typeface="Arial"/>
              </a:rPr>
              <a:t> </a:t>
            </a:r>
            <a:r>
              <a:rPr lang="en-GB" sz="1800" b="1" i="1" kern="0" dirty="0" err="1">
                <a:latin typeface="Arial"/>
                <a:cs typeface="Arial"/>
              </a:rPr>
              <a:t>gwirio</a:t>
            </a:r>
            <a:r>
              <a:rPr lang="en-GB" sz="1800" b="1" i="1" kern="0" dirty="0">
                <a:latin typeface="Arial"/>
                <a:cs typeface="Arial"/>
              </a:rPr>
              <a:t> </a:t>
            </a:r>
            <a:r>
              <a:rPr lang="en-GB" sz="1800" b="1" i="1" kern="0" dirty="0" err="1">
                <a:latin typeface="Arial"/>
                <a:cs typeface="Arial"/>
              </a:rPr>
              <a:t>eu</a:t>
            </a:r>
            <a:r>
              <a:rPr lang="en-GB" sz="1800" b="1" i="1" kern="0" dirty="0">
                <a:latin typeface="Arial"/>
                <a:cs typeface="Arial"/>
              </a:rPr>
              <a:t> e-</a:t>
            </a:r>
            <a:r>
              <a:rPr lang="en-GB" sz="1800" b="1" i="1" kern="0" dirty="0" err="1">
                <a:latin typeface="Arial"/>
                <a:cs typeface="Arial"/>
              </a:rPr>
              <a:t>byst</a:t>
            </a:r>
            <a:r>
              <a:rPr lang="en-GB" sz="1800" b="1" i="1" kern="0" dirty="0">
                <a:latin typeface="Arial"/>
                <a:cs typeface="Arial"/>
              </a:rPr>
              <a:t> </a:t>
            </a:r>
            <a:r>
              <a:rPr lang="en-GB" sz="1800" b="1" i="1" kern="0" dirty="0" err="1">
                <a:latin typeface="Arial"/>
                <a:cs typeface="Arial"/>
              </a:rPr>
              <a:t>yn</a:t>
            </a:r>
            <a:r>
              <a:rPr lang="en-GB" sz="1800" b="1" i="1" kern="0" dirty="0">
                <a:latin typeface="Arial"/>
                <a:cs typeface="Arial"/>
              </a:rPr>
              <a:t> </a:t>
            </a:r>
            <a:r>
              <a:rPr lang="en-GB" sz="1800" b="1" i="1" kern="0" dirty="0" err="1">
                <a:latin typeface="Arial"/>
                <a:cs typeface="Arial"/>
              </a:rPr>
              <a:t>rheolaidd</a:t>
            </a:r>
            <a:r>
              <a:rPr lang="en-GB" sz="1800" b="1" i="1" kern="0" dirty="0">
                <a:latin typeface="Arial"/>
                <a:cs typeface="Arial"/>
              </a:rPr>
              <a:t> a </a:t>
            </a:r>
            <a:r>
              <a:rPr lang="en-GB" sz="1800" b="1" i="1" kern="0" dirty="0" err="1">
                <a:latin typeface="Arial"/>
                <a:cs typeface="Arial"/>
              </a:rPr>
              <a:t>hefyd</a:t>
            </a:r>
            <a:r>
              <a:rPr lang="en-GB" sz="1800" b="1" i="1" kern="0" dirty="0">
                <a:latin typeface="Arial"/>
                <a:cs typeface="Arial"/>
              </a:rPr>
              <a:t> </a:t>
            </a:r>
            <a:r>
              <a:rPr lang="en-GB" sz="1800" b="1" i="1" kern="0" dirty="0" err="1">
                <a:latin typeface="Arial"/>
                <a:cs typeface="Arial"/>
              </a:rPr>
              <a:t>gwefan</a:t>
            </a:r>
            <a:r>
              <a:rPr lang="en-GB" sz="1800" b="1" i="1" kern="0" dirty="0">
                <a:latin typeface="Arial"/>
                <a:cs typeface="Arial"/>
              </a:rPr>
              <a:t> Oriel </a:t>
            </a:r>
            <a:r>
              <a:rPr lang="en-GB" sz="1800" b="1" i="1" kern="0" dirty="0" err="1">
                <a:latin typeface="Arial"/>
                <a:cs typeface="Arial"/>
              </a:rPr>
              <a:t>yn</a:t>
            </a:r>
            <a:r>
              <a:rPr lang="en-GB" sz="1800" b="1" i="1" kern="0" dirty="0">
                <a:latin typeface="Arial"/>
                <a:cs typeface="Arial"/>
              </a:rPr>
              <a:t> y </a:t>
            </a:r>
            <a:r>
              <a:rPr lang="en-GB" sz="1800" b="1" i="1" kern="0" dirty="0" err="1">
                <a:latin typeface="Arial"/>
                <a:cs typeface="Arial"/>
              </a:rPr>
              <a:t>cyfyngiadau</a:t>
            </a:r>
            <a:r>
              <a:rPr lang="en-GB" sz="1800" b="1" i="1" kern="0" dirty="0">
                <a:latin typeface="Arial"/>
                <a:cs typeface="Arial"/>
              </a:rPr>
              <a:t> </a:t>
            </a:r>
            <a:r>
              <a:rPr lang="en-GB" sz="1800" b="1" i="1" kern="0" dirty="0" err="1">
                <a:latin typeface="Arial"/>
                <a:cs typeface="Arial"/>
              </a:rPr>
              <a:t>amser</a:t>
            </a:r>
            <a:r>
              <a:rPr lang="en-GB" sz="1800" b="1" i="1" kern="0" dirty="0">
                <a:latin typeface="Arial"/>
                <a:cs typeface="Arial"/>
              </a:rPr>
              <a:t> a </a:t>
            </a:r>
            <a:r>
              <a:rPr lang="en-GB" sz="1800" b="1" i="1" kern="0" dirty="0" err="1">
                <a:latin typeface="Arial"/>
                <a:cs typeface="Arial"/>
              </a:rPr>
              <a:t>gyhoeddwyd</a:t>
            </a:r>
            <a:r>
              <a:rPr lang="en-GB" sz="1800" b="1" i="1" kern="0" dirty="0">
                <a:latin typeface="Arial"/>
                <a:cs typeface="Arial"/>
              </a:rPr>
              <a:t>.</a:t>
            </a:r>
          </a:p>
          <a:p>
            <a:pPr marL="0" indent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1800" b="1" kern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69849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632C8-43D8-449D-A1A9-C5E914863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8666"/>
          </a:xfrm>
        </p:spPr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Cyngor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259DE-C1DF-4020-A44A-F45CB16BC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6790"/>
            <a:ext cx="10515600" cy="517337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342900" indent="-3429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sz="1800" b="1" kern="0" dirty="0">
              <a:latin typeface="Arial"/>
            </a:endParaRPr>
          </a:p>
          <a:p>
            <a:pPr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900" kern="0" dirty="0" err="1">
                <a:latin typeface="Arial"/>
              </a:rPr>
              <a:t>Nid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yw</a:t>
            </a:r>
            <a:r>
              <a:rPr lang="en-GB" sz="1900" kern="0" dirty="0">
                <a:latin typeface="Arial"/>
              </a:rPr>
              <a:t> HEE, </a:t>
            </a:r>
            <a:r>
              <a:rPr lang="en-GB" sz="1900" kern="0" dirty="0" err="1">
                <a:latin typeface="Arial"/>
              </a:rPr>
              <a:t>AaGIC</a:t>
            </a:r>
            <a:r>
              <a:rPr lang="en-GB" sz="1900" kern="0" dirty="0">
                <a:latin typeface="Arial"/>
              </a:rPr>
              <a:t> a NIMDTA </a:t>
            </a:r>
            <a:r>
              <a:rPr lang="en-GB" sz="1900" kern="0" dirty="0" err="1">
                <a:latin typeface="Arial"/>
              </a:rPr>
              <a:t>yn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rhedeg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nac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yn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cefnogi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unrhyw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gyrsiau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paratoi</a:t>
            </a:r>
            <a:r>
              <a:rPr lang="en-GB" sz="1900" kern="0" dirty="0">
                <a:latin typeface="Arial"/>
              </a:rPr>
              <a:t> at </a:t>
            </a:r>
            <a:r>
              <a:rPr lang="en-GB" sz="1900" kern="0" dirty="0" err="1">
                <a:latin typeface="Arial"/>
              </a:rPr>
              <a:t>gyfweliad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wedi’I</a:t>
            </a:r>
            <a:r>
              <a:rPr lang="en-GB" sz="1900" kern="0" dirty="0">
                <a:latin typeface="Arial"/>
              </a:rPr>
              <a:t> </a:t>
            </a:r>
            <a:r>
              <a:rPr lang="en-GB" sz="1900" kern="0" dirty="0" err="1">
                <a:latin typeface="Arial"/>
              </a:rPr>
              <a:t>dalu</a:t>
            </a:r>
            <a:r>
              <a:rPr lang="en-GB" sz="1900" kern="0" dirty="0">
                <a:latin typeface="Arial"/>
              </a:rPr>
              <a:t>.</a:t>
            </a:r>
          </a:p>
          <a:p>
            <a:pPr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900" kern="0" dirty="0">
                <a:latin typeface="Arial"/>
                <a:cs typeface="Arial"/>
              </a:rPr>
              <a:t>Mae </a:t>
            </a:r>
            <a:r>
              <a:rPr lang="en-GB" sz="1900" kern="0" dirty="0" err="1">
                <a:latin typeface="Arial"/>
                <a:cs typeface="Arial"/>
              </a:rPr>
              <a:t>cwestiynau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enghreifftiol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yn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cael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eu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darparu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yn</a:t>
            </a:r>
            <a:r>
              <a:rPr lang="en-GB" sz="1900" kern="0" dirty="0">
                <a:latin typeface="Arial"/>
                <a:cs typeface="Arial"/>
              </a:rPr>
              <a:t> y </a:t>
            </a:r>
            <a:r>
              <a:rPr lang="en-GB" sz="1900" kern="0" dirty="0" err="1">
                <a:latin typeface="Arial"/>
                <a:cs typeface="Arial"/>
              </a:rPr>
              <a:t>Canllaw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Ymgeisydd</a:t>
            </a:r>
            <a:r>
              <a:rPr lang="en-GB" sz="1900" kern="0" dirty="0">
                <a:latin typeface="Arial"/>
                <a:cs typeface="Arial"/>
              </a:rPr>
              <a:t> DFT </a:t>
            </a:r>
            <a:r>
              <a:rPr lang="en-GB" sz="1900" kern="0" dirty="0" err="1">
                <a:latin typeface="Arial"/>
                <a:cs typeface="Arial"/>
              </a:rPr>
              <a:t>gyda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gwybodaeth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trylwyr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ar</a:t>
            </a:r>
            <a:r>
              <a:rPr lang="en-GB" sz="1900" kern="0" dirty="0">
                <a:latin typeface="Arial"/>
                <a:cs typeface="Arial"/>
              </a:rPr>
              <a:t> y broses </a:t>
            </a:r>
            <a:r>
              <a:rPr lang="en-GB" sz="1900" kern="0" dirty="0" err="1">
                <a:latin typeface="Arial"/>
                <a:cs typeface="Arial"/>
              </a:rPr>
              <a:t>recriwtio</a:t>
            </a:r>
            <a:r>
              <a:rPr lang="en-GB" sz="1900" kern="0" dirty="0">
                <a:latin typeface="Arial"/>
                <a:cs typeface="Arial"/>
              </a:rPr>
              <a:t>. </a:t>
            </a:r>
          </a:p>
          <a:p>
            <a:pPr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900" kern="0" dirty="0" err="1">
                <a:latin typeface="Arial"/>
                <a:cs typeface="Arial"/>
              </a:rPr>
              <a:t>Plis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darllenwch</a:t>
            </a:r>
            <a:r>
              <a:rPr lang="en-GB" sz="1900" kern="0" dirty="0">
                <a:latin typeface="Arial"/>
                <a:cs typeface="Arial"/>
              </a:rPr>
              <a:t> y </a:t>
            </a:r>
            <a:r>
              <a:rPr lang="en-GB" sz="1900" kern="0" dirty="0" err="1">
                <a:latin typeface="Arial"/>
                <a:cs typeface="Arial"/>
              </a:rPr>
              <a:t>Canllaw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yn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drylwyr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cyn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cyflwyno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eich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cais</a:t>
            </a:r>
            <a:r>
              <a:rPr lang="en-GB" sz="1900" kern="0" dirty="0">
                <a:latin typeface="Arial"/>
                <a:cs typeface="Arial"/>
              </a:rPr>
              <a:t>.</a:t>
            </a:r>
          </a:p>
          <a:p>
            <a:pPr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900" kern="0" dirty="0">
                <a:latin typeface="Arial"/>
                <a:cs typeface="Arial"/>
              </a:rPr>
              <a:t>Mi </a:t>
            </a:r>
            <a:r>
              <a:rPr lang="en-GB" sz="1900" kern="0" dirty="0" err="1">
                <a:latin typeface="Arial"/>
                <a:cs typeface="Arial"/>
              </a:rPr>
              <a:t>fydd</a:t>
            </a:r>
            <a:r>
              <a:rPr lang="en-GB" sz="1900" kern="0" dirty="0">
                <a:latin typeface="Arial"/>
                <a:cs typeface="Arial"/>
              </a:rPr>
              <a:t> y </a:t>
            </a:r>
            <a:r>
              <a:rPr lang="en-GB" sz="1900" kern="0" dirty="0" err="1">
                <a:latin typeface="Arial"/>
                <a:cs typeface="Arial"/>
              </a:rPr>
              <a:t>Canllaw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Ymgeisydd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yn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cael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ei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gyhoeddi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ar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ein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gwefan</a:t>
            </a:r>
            <a:r>
              <a:rPr lang="en-GB" sz="1900" kern="0" dirty="0">
                <a:latin typeface="Arial"/>
                <a:cs typeface="Arial"/>
              </a:rPr>
              <a:t> a </a:t>
            </a:r>
            <a:r>
              <a:rPr lang="en-GB" sz="1900" kern="0" dirty="0" err="1">
                <a:latin typeface="Arial"/>
                <a:cs typeface="Arial"/>
              </a:rPr>
              <a:t>bydd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dolen</a:t>
            </a:r>
            <a:r>
              <a:rPr lang="en-GB" sz="1900" kern="0" dirty="0">
                <a:latin typeface="Arial"/>
                <a:cs typeface="Arial"/>
              </a:rPr>
              <a:t> at y </a:t>
            </a:r>
            <a:r>
              <a:rPr lang="en-GB" sz="1900" kern="0" dirty="0" err="1">
                <a:latin typeface="Arial"/>
                <a:cs typeface="Arial"/>
              </a:rPr>
              <a:t>Canllaw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ar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gael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ar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yr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hysbyseb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swydd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ar</a:t>
            </a:r>
            <a:r>
              <a:rPr lang="en-GB" sz="1900" kern="0" dirty="0">
                <a:latin typeface="Arial"/>
                <a:cs typeface="Arial"/>
              </a:rPr>
              <a:t> Oriel </a:t>
            </a:r>
            <a:r>
              <a:rPr lang="en-GB" sz="1900" kern="0" dirty="0" err="1">
                <a:latin typeface="Arial"/>
                <a:cs typeface="Arial"/>
              </a:rPr>
              <a:t>o’r</a:t>
            </a:r>
            <a:r>
              <a:rPr lang="en-GB" sz="1900" kern="0" dirty="0">
                <a:latin typeface="Arial"/>
                <a:cs typeface="Arial"/>
              </a:rPr>
              <a:t> 12fed o </a:t>
            </a:r>
            <a:r>
              <a:rPr lang="en-GB" sz="1900" kern="0" dirty="0" err="1">
                <a:latin typeface="Arial"/>
                <a:cs typeface="Arial"/>
              </a:rPr>
              <a:t>Awst</a:t>
            </a:r>
            <a:r>
              <a:rPr lang="en-GB" sz="1900" kern="0" dirty="0">
                <a:latin typeface="Arial"/>
                <a:cs typeface="Arial"/>
              </a:rPr>
              <a:t> 2022.</a:t>
            </a:r>
          </a:p>
          <a:p>
            <a:pPr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900" kern="0" dirty="0" err="1">
                <a:latin typeface="Arial"/>
                <a:cs typeface="Arial"/>
              </a:rPr>
              <a:t>Os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oes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gennych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gwestiynau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pellach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unwaith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i</a:t>
            </a:r>
            <a:r>
              <a:rPr lang="en-GB" sz="1900" kern="0" dirty="0">
                <a:latin typeface="Arial"/>
                <a:cs typeface="Arial"/>
              </a:rPr>
              <a:t> chi </a:t>
            </a:r>
            <a:r>
              <a:rPr lang="en-GB" sz="1900" kern="0" dirty="0" err="1">
                <a:latin typeface="Arial"/>
                <a:cs typeface="Arial"/>
              </a:rPr>
              <a:t>orffen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darllen</a:t>
            </a:r>
            <a:r>
              <a:rPr lang="en-GB" sz="1900" kern="0" dirty="0">
                <a:latin typeface="Arial"/>
                <a:cs typeface="Arial"/>
              </a:rPr>
              <a:t> y </a:t>
            </a:r>
            <a:r>
              <a:rPr lang="en-GB" sz="1900" kern="0" dirty="0" err="1">
                <a:latin typeface="Arial"/>
                <a:cs typeface="Arial"/>
              </a:rPr>
              <a:t>Canllaw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Ymgeisydd</a:t>
            </a:r>
            <a:r>
              <a:rPr lang="en-GB" sz="1900" kern="0" dirty="0">
                <a:latin typeface="Arial"/>
                <a:cs typeface="Arial"/>
              </a:rPr>
              <a:t>, </a:t>
            </a:r>
            <a:r>
              <a:rPr lang="en-GB" sz="1900" kern="0" dirty="0" err="1">
                <a:latin typeface="Arial"/>
                <a:cs typeface="Arial"/>
              </a:rPr>
              <a:t>ewch</a:t>
            </a:r>
            <a:r>
              <a:rPr lang="en-GB" sz="1900" kern="0" dirty="0">
                <a:latin typeface="Arial"/>
                <a:cs typeface="Arial"/>
              </a:rPr>
              <a:t> at y </a:t>
            </a:r>
            <a:r>
              <a:rPr lang="en-GB" sz="1900" kern="0" dirty="0" err="1">
                <a:latin typeface="Arial"/>
                <a:cs typeface="Arial"/>
              </a:rPr>
              <a:t>Swyddfa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Recriwtio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Genedlaethol</a:t>
            </a:r>
            <a:r>
              <a:rPr lang="en-GB" sz="1900" kern="0" dirty="0">
                <a:latin typeface="Arial"/>
                <a:cs typeface="Arial"/>
              </a:rPr>
              <a:t> (NRO) a </a:t>
            </a:r>
            <a:r>
              <a:rPr lang="en-GB" sz="1900" kern="0" dirty="0" err="1">
                <a:latin typeface="Arial"/>
                <a:cs typeface="Arial"/>
              </a:rPr>
              <a:t>cyflwyno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eich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cwestiwn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drwy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eu</a:t>
            </a:r>
            <a:r>
              <a:rPr lang="en-GB" sz="1900" kern="0" dirty="0">
                <a:latin typeface="Arial"/>
                <a:cs typeface="Arial"/>
              </a:rPr>
              <a:t> Porth </a:t>
            </a:r>
            <a:r>
              <a:rPr lang="en-GB" sz="1900" kern="0" dirty="0" err="1">
                <a:latin typeface="Arial"/>
                <a:cs typeface="Arial"/>
              </a:rPr>
              <a:t>Cymorth</a:t>
            </a:r>
            <a:r>
              <a:rPr lang="en-GB" sz="1900" kern="0" dirty="0">
                <a:latin typeface="Arial"/>
                <a:cs typeface="Arial"/>
              </a:rPr>
              <a:t> </a:t>
            </a:r>
            <a:r>
              <a:rPr lang="en-GB" sz="1900" kern="0" dirty="0" err="1">
                <a:latin typeface="Arial"/>
                <a:cs typeface="Arial"/>
              </a:rPr>
              <a:t>Ymgeisydd</a:t>
            </a:r>
            <a:r>
              <a:rPr lang="en-GB" sz="1900" kern="0" dirty="0">
                <a:latin typeface="Arial"/>
                <a:cs typeface="Arial"/>
              </a:rPr>
              <a:t>.</a:t>
            </a:r>
          </a:p>
          <a:p>
            <a:pPr marL="0" indent="0"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sz="2000" b="1" kern="0" dirty="0">
                <a:latin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https://lasepgmdesupport.hee.nhs.uk/support/home?applicants</a:t>
            </a:r>
            <a:endParaRPr lang="en-GB" sz="2000" b="1" kern="0" dirty="0">
              <a:latin typeface="Arial"/>
              <a:cs typeface="Arial"/>
            </a:endParaRPr>
          </a:p>
          <a:p>
            <a:pPr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GB" sz="1900" b="1" kern="0" dirty="0" err="1">
                <a:latin typeface="Arial"/>
                <a:cs typeface="Arial"/>
              </a:rPr>
              <a:t>Peidiwch</a:t>
            </a:r>
            <a:r>
              <a:rPr lang="en-GB" sz="1900" b="1" kern="0" dirty="0">
                <a:latin typeface="Arial"/>
                <a:cs typeface="Arial"/>
              </a:rPr>
              <a:t> ag </a:t>
            </a:r>
            <a:r>
              <a:rPr lang="en-GB" sz="1900" b="1" kern="0" dirty="0" err="1">
                <a:latin typeface="Arial"/>
                <a:cs typeface="Arial"/>
              </a:rPr>
              <a:t>anfon</a:t>
            </a:r>
            <a:r>
              <a:rPr lang="en-GB" sz="1900" b="1" kern="0" dirty="0">
                <a:latin typeface="Arial"/>
                <a:cs typeface="Arial"/>
              </a:rPr>
              <a:t> </a:t>
            </a:r>
            <a:r>
              <a:rPr lang="en-GB" sz="1900" b="1" kern="0" dirty="0" err="1">
                <a:latin typeface="Arial"/>
                <a:cs typeface="Arial"/>
              </a:rPr>
              <a:t>cwestiynau</a:t>
            </a:r>
            <a:r>
              <a:rPr lang="en-GB" sz="1900" b="1" kern="0" dirty="0">
                <a:latin typeface="Arial"/>
                <a:cs typeface="Arial"/>
              </a:rPr>
              <a:t> am DFT NRO at CPNDEND </a:t>
            </a:r>
            <a:r>
              <a:rPr lang="en-GB" sz="1900" b="1" kern="0" dirty="0" err="1">
                <a:latin typeface="Arial"/>
                <a:cs typeface="Arial"/>
              </a:rPr>
              <a:t>nac</a:t>
            </a:r>
            <a:r>
              <a:rPr lang="en-GB" sz="1900" b="1" kern="0" dirty="0">
                <a:latin typeface="Arial"/>
                <a:cs typeface="Arial"/>
              </a:rPr>
              <a:t> at Deon </a:t>
            </a:r>
            <a:r>
              <a:rPr lang="en-GB" sz="1900" b="1" kern="0" dirty="0" err="1">
                <a:latin typeface="Arial"/>
                <a:cs typeface="Arial"/>
              </a:rPr>
              <a:t>Ôl-Raddedig</a:t>
            </a:r>
            <a:r>
              <a:rPr lang="en-GB" sz="1900" b="1" kern="0" dirty="0">
                <a:latin typeface="Arial"/>
                <a:cs typeface="Arial"/>
              </a:rPr>
              <a:t> </a:t>
            </a:r>
            <a:r>
              <a:rPr lang="en-GB" sz="1900" b="1" kern="0" dirty="0" err="1">
                <a:latin typeface="Arial"/>
                <a:cs typeface="Arial"/>
              </a:rPr>
              <a:t>Deintyddol</a:t>
            </a:r>
            <a:r>
              <a:rPr lang="en-GB" sz="1900" b="1" kern="0" dirty="0">
                <a:latin typeface="Arial"/>
                <a:cs typeface="Arial"/>
              </a:rPr>
              <a:t> </a:t>
            </a:r>
            <a:r>
              <a:rPr lang="en-GB" sz="1900" b="1" kern="0" dirty="0" err="1">
                <a:latin typeface="Arial"/>
                <a:cs typeface="Arial"/>
              </a:rPr>
              <a:t>Lleol</a:t>
            </a:r>
            <a:r>
              <a:rPr lang="en-GB" sz="1900" b="1" kern="0" dirty="0">
                <a:latin typeface="Arial"/>
                <a:cs typeface="Arial"/>
              </a:rPr>
              <a:t>.</a:t>
            </a:r>
          </a:p>
          <a:p>
            <a:pPr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endParaRPr lang="en-GB" sz="2000" kern="0" dirty="0">
              <a:latin typeface="Arial"/>
              <a:cs typeface="Arial"/>
            </a:endParaRPr>
          </a:p>
          <a:p>
            <a:pPr fontAlgn="base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</a:pPr>
            <a:endParaRPr lang="en-GB" sz="2000" b="1" kern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97611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0C6DC-5BA3-0943-3846-D2603F72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Dogfen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Trawsnewidiad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Addysg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(ETD)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10552-4927-25EA-A703-A7D738776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7857"/>
            <a:ext cx="10515600" cy="44141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err="1">
                <a:cs typeface="Calibri"/>
              </a:rPr>
              <a:t>Gafodd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yr</a:t>
            </a:r>
            <a:r>
              <a:rPr lang="en-GB" dirty="0">
                <a:cs typeface="Calibri"/>
              </a:rPr>
              <a:t> ETD </a:t>
            </a:r>
            <a:r>
              <a:rPr lang="en-GB" dirty="0" err="1">
                <a:cs typeface="Calibri"/>
              </a:rPr>
              <a:t>ei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gyflwyno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2021. </a:t>
            </a:r>
            <a:r>
              <a:rPr lang="en-GB" dirty="0" err="1">
                <a:cs typeface="Calibri"/>
              </a:rPr>
              <a:t>Cafodd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ei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ddatblygu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ar</a:t>
            </a:r>
            <a:r>
              <a:rPr lang="en-GB" dirty="0">
                <a:cs typeface="Calibri"/>
              </a:rPr>
              <a:t> y </a:t>
            </a:r>
            <a:r>
              <a:rPr lang="en-GB" dirty="0" err="1">
                <a:cs typeface="Calibri"/>
              </a:rPr>
              <a:t>cyd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gan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Cyngor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Ysgolion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Deintyddol</a:t>
            </a:r>
            <a:r>
              <a:rPr lang="en-GB" dirty="0">
                <a:cs typeface="Calibri"/>
              </a:rPr>
              <a:t> (DSC) </a:t>
            </a:r>
            <a:r>
              <a:rPr lang="en-GB" dirty="0" err="1">
                <a:cs typeface="Calibri"/>
              </a:rPr>
              <a:t>Pwyllgor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Deoniaid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Deintyddol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Ôl-Raddedig</a:t>
            </a:r>
            <a:r>
              <a:rPr lang="en-GB" dirty="0">
                <a:cs typeface="Calibri"/>
              </a:rPr>
              <a:t> (COPDEND) </a:t>
            </a:r>
            <a:r>
              <a:rPr lang="en-GB" dirty="0" err="1">
                <a:cs typeface="Calibri"/>
              </a:rPr>
              <a:t>a’r</a:t>
            </a:r>
            <a:r>
              <a:rPr lang="en-GB" dirty="0">
                <a:cs typeface="Calibri"/>
              </a:rPr>
              <a:t> GDC. </a:t>
            </a:r>
            <a:r>
              <a:rPr lang="en-GB" dirty="0" err="1">
                <a:cs typeface="Calibri"/>
              </a:rPr>
              <a:t>Amcan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yr</a:t>
            </a:r>
            <a:r>
              <a:rPr lang="en-GB" dirty="0">
                <a:cs typeface="Calibri"/>
              </a:rPr>
              <a:t> ETD </a:t>
            </a:r>
            <a:r>
              <a:rPr lang="en-GB" dirty="0" err="1">
                <a:cs typeface="Calibri"/>
              </a:rPr>
              <a:t>yw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gefnogi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dysgwyr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cynnar</a:t>
            </a:r>
            <a:r>
              <a:rPr lang="en-GB" dirty="0">
                <a:cs typeface="Calibri"/>
              </a:rPr>
              <a:t>, </a:t>
            </a:r>
            <a:r>
              <a:rPr lang="en-GB" dirty="0" err="1">
                <a:cs typeface="Calibri"/>
              </a:rPr>
              <a:t>ysgolion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deintyddol</a:t>
            </a:r>
            <a:r>
              <a:rPr lang="en-GB" dirty="0">
                <a:cs typeface="Calibri"/>
              </a:rPr>
              <a:t>, </a:t>
            </a:r>
            <a:r>
              <a:rPr lang="en-GB" dirty="0" err="1">
                <a:cs typeface="Calibri"/>
              </a:rPr>
              <a:t>goruchwyliwyr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addysgol</a:t>
            </a:r>
            <a:r>
              <a:rPr lang="en-GB" dirty="0">
                <a:cs typeface="Calibri"/>
              </a:rPr>
              <a:t> (ES) </a:t>
            </a:r>
            <a:r>
              <a:rPr lang="en-GB" dirty="0" err="1">
                <a:cs typeface="Calibri"/>
              </a:rPr>
              <a:t>a’r</a:t>
            </a:r>
            <a:r>
              <a:rPr lang="en-GB" dirty="0">
                <a:cs typeface="Calibri"/>
              </a:rPr>
              <a:t> GDC,</a:t>
            </a:r>
          </a:p>
          <a:p>
            <a:r>
              <a:rPr lang="en-GB" dirty="0">
                <a:cs typeface="Calibri"/>
              </a:rPr>
              <a:t>Mi </a:t>
            </a:r>
            <a:r>
              <a:rPr lang="en-GB" dirty="0" err="1">
                <a:cs typeface="Calibri"/>
              </a:rPr>
              <a:t>fydd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myfyrwyr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deintyddol</a:t>
            </a:r>
            <a:r>
              <a:rPr lang="en-GB" dirty="0">
                <a:cs typeface="Calibri"/>
              </a:rPr>
              <a:t> Y5 y DU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cwblhau</a:t>
            </a:r>
            <a:r>
              <a:rPr lang="en-GB" dirty="0">
                <a:cs typeface="Calibri"/>
              </a:rPr>
              <a:t> ETD (</a:t>
            </a:r>
            <a:r>
              <a:rPr lang="en-GB" dirty="0" err="1">
                <a:cs typeface="Calibri"/>
              </a:rPr>
              <a:t>rhan</a:t>
            </a:r>
            <a:r>
              <a:rPr lang="en-GB" dirty="0">
                <a:cs typeface="Calibri"/>
              </a:rPr>
              <a:t> A), </a:t>
            </a:r>
            <a:r>
              <a:rPr lang="en-GB" dirty="0" err="1">
                <a:cs typeface="Calibri"/>
              </a:rPr>
              <a:t>cyhoeddi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Dyfarniadau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Canlyniadau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Cymhwysedd</a:t>
            </a:r>
            <a:r>
              <a:rPr lang="en-GB" dirty="0">
                <a:cs typeface="Calibri"/>
              </a:rPr>
              <a:t> (COJs) </a:t>
            </a:r>
            <a:r>
              <a:rPr lang="en-GB" dirty="0" err="1">
                <a:cs typeface="Calibri"/>
              </a:rPr>
              <a:t>cyn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gadael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ysgol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ddeintyddol</a:t>
            </a:r>
            <a:r>
              <a:rPr lang="en-GB" dirty="0">
                <a:cs typeface="Calibri"/>
              </a:rPr>
              <a:t>. </a:t>
            </a:r>
            <a:r>
              <a:rPr lang="en-GB" dirty="0" err="1">
                <a:cs typeface="Calibri"/>
              </a:rPr>
              <a:t>Mae’r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ysgol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cwblhau</a:t>
            </a:r>
            <a:r>
              <a:rPr lang="en-GB" dirty="0">
                <a:cs typeface="Calibri"/>
              </a:rPr>
              <a:t> ETD (</a:t>
            </a:r>
            <a:r>
              <a:rPr lang="en-GB" dirty="0" err="1">
                <a:cs typeface="Calibri"/>
              </a:rPr>
              <a:t>rhan</a:t>
            </a:r>
            <a:r>
              <a:rPr lang="en-GB" dirty="0">
                <a:cs typeface="Calibri"/>
              </a:rPr>
              <a:t> B) </a:t>
            </a:r>
            <a:r>
              <a:rPr lang="en-GB" dirty="0" err="1">
                <a:cs typeface="Calibri"/>
              </a:rPr>
              <a:t>o’u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hasesiad</a:t>
            </a:r>
            <a:r>
              <a:rPr lang="en-GB" dirty="0">
                <a:cs typeface="Calibri"/>
              </a:rPr>
              <a:t> ac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trafod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gyda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phob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myfyriwr</a:t>
            </a:r>
            <a:r>
              <a:rPr lang="en-GB" dirty="0">
                <a:cs typeface="Calibri"/>
              </a:rPr>
              <a:t>.</a:t>
            </a:r>
          </a:p>
          <a:p>
            <a:r>
              <a:rPr lang="en-GB" dirty="0" err="1">
                <a:cs typeface="Calibri"/>
              </a:rPr>
              <a:t>Mae’r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myfyriwr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rhoi’r</a:t>
            </a:r>
            <a:r>
              <a:rPr lang="en-GB" dirty="0">
                <a:cs typeface="Calibri"/>
              </a:rPr>
              <a:t> ETD </a:t>
            </a:r>
            <a:r>
              <a:rPr lang="en-GB" dirty="0" err="1">
                <a:cs typeface="Calibri"/>
              </a:rPr>
              <a:t>i’w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Goruchwyliwr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Addysgol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unwaith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iddynt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gwblhau’r</a:t>
            </a:r>
            <a:r>
              <a:rPr lang="en-GB" dirty="0">
                <a:cs typeface="Calibri"/>
              </a:rPr>
              <a:t> DFT.</a:t>
            </a:r>
          </a:p>
        </p:txBody>
      </p:sp>
    </p:spTree>
    <p:extLst>
      <p:ext uri="{BB962C8B-B14F-4D97-AF65-F5344CB8AC3E}">
        <p14:creationId xmlns:p14="http://schemas.microsoft.com/office/powerpoint/2010/main" val="15701665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0C6DC-5BA3-0943-3846-D2603F72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Dogfen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Trawsnewidiad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Addysg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(ETD)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10552-4927-25EA-A703-A7D738776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7857"/>
            <a:ext cx="10515600" cy="44141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err="1">
                <a:cs typeface="Calibri"/>
              </a:rPr>
              <a:t>Mae’r</a:t>
            </a:r>
            <a:r>
              <a:rPr lang="en-GB" dirty="0">
                <a:cs typeface="Calibri"/>
              </a:rPr>
              <a:t> ES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darparu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adborth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yr</a:t>
            </a:r>
            <a:r>
              <a:rPr lang="en-GB" dirty="0">
                <a:cs typeface="Calibri"/>
              </a:rPr>
              <a:t> ETD 8-10 </a:t>
            </a:r>
            <a:r>
              <a:rPr lang="en-GB" dirty="0" err="1">
                <a:cs typeface="Calibri"/>
              </a:rPr>
              <a:t>wythnos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mewn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i’r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hyfforddiant</a:t>
            </a:r>
            <a:r>
              <a:rPr lang="en-GB" dirty="0">
                <a:cs typeface="Calibri"/>
              </a:rPr>
              <a:t>. </a:t>
            </a:r>
          </a:p>
          <a:p>
            <a:r>
              <a:rPr lang="en-GB" dirty="0">
                <a:cs typeface="Calibri"/>
              </a:rPr>
              <a:t>Mae tri </a:t>
            </a:r>
            <a:r>
              <a:rPr lang="en-GB" dirty="0" err="1">
                <a:cs typeface="Calibri"/>
              </a:rPr>
              <a:t>cwestiwn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ychwanegol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wedi’u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ychwanegu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y ETD 2022 am; iechyd a </a:t>
            </a:r>
            <a:r>
              <a:rPr lang="en-GB" dirty="0" err="1">
                <a:cs typeface="Calibri"/>
              </a:rPr>
              <a:t>lles</a:t>
            </a:r>
            <a:r>
              <a:rPr lang="en-GB" dirty="0">
                <a:cs typeface="Calibri"/>
              </a:rPr>
              <a:t>, </a:t>
            </a:r>
            <a:r>
              <a:rPr lang="en-GB" dirty="0" err="1">
                <a:cs typeface="Calibri"/>
              </a:rPr>
              <a:t>amgylchiadau</a:t>
            </a:r>
            <a:r>
              <a:rPr lang="en-GB" dirty="0">
                <a:cs typeface="Calibri"/>
              </a:rPr>
              <a:t> ac </a:t>
            </a:r>
            <a:r>
              <a:rPr lang="en-GB" dirty="0" err="1">
                <a:cs typeface="Calibri"/>
              </a:rPr>
              <a:t>addasiadau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unigol</a:t>
            </a:r>
            <a:r>
              <a:rPr lang="en-GB" dirty="0">
                <a:cs typeface="Calibri"/>
              </a:rPr>
              <a:t>, </a:t>
            </a:r>
            <a:r>
              <a:rPr lang="en-GB" dirty="0" err="1">
                <a:cs typeface="Calibri"/>
              </a:rPr>
              <a:t>sy’n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berthnasol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cyflogaeth</a:t>
            </a:r>
            <a:r>
              <a:rPr lang="en-GB" dirty="0">
                <a:cs typeface="Calibri"/>
              </a:rPr>
              <a:t> FD.</a:t>
            </a:r>
          </a:p>
          <a:p>
            <a:r>
              <a:rPr lang="en-GB" dirty="0">
                <a:cs typeface="Calibri"/>
              </a:rPr>
              <a:t>Mi </a:t>
            </a:r>
            <a:r>
              <a:rPr lang="en-GB" dirty="0" err="1">
                <a:cs typeface="Calibri"/>
              </a:rPr>
              <a:t>fydd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data’r</a:t>
            </a:r>
            <a:r>
              <a:rPr lang="en-GB" dirty="0">
                <a:cs typeface="Calibri"/>
              </a:rPr>
              <a:t> ES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cael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ei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goladu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gan</a:t>
            </a:r>
            <a:r>
              <a:rPr lang="en-GB" dirty="0">
                <a:cs typeface="Calibri"/>
              </a:rPr>
              <a:t> COPDEND </a:t>
            </a:r>
            <a:r>
              <a:rPr lang="en-GB" dirty="0" err="1">
                <a:cs typeface="Calibri"/>
              </a:rPr>
              <a:t>a’i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rannu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gyda’r</a:t>
            </a:r>
            <a:r>
              <a:rPr lang="en-GB" dirty="0">
                <a:cs typeface="Calibri"/>
              </a:rPr>
              <a:t> DSC, GDC a </a:t>
            </a:r>
            <a:r>
              <a:rPr lang="en-GB" dirty="0" err="1">
                <a:cs typeface="Calibri"/>
              </a:rPr>
              <a:t>gwasanaethau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unigol</a:t>
            </a:r>
            <a:r>
              <a:rPr lang="en-GB" dirty="0">
                <a:cs typeface="Calibri"/>
              </a:rPr>
              <a:t>.</a:t>
            </a:r>
          </a:p>
          <a:p>
            <a:r>
              <a:rPr lang="en-GB" dirty="0">
                <a:cs typeface="Calibri"/>
              </a:rPr>
              <a:t>Y </a:t>
            </a:r>
            <a:r>
              <a:rPr lang="en-GB" dirty="0" err="1">
                <a:cs typeface="Calibri"/>
              </a:rPr>
              <a:t>gobaith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yw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bydd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yr</a:t>
            </a:r>
            <a:r>
              <a:rPr lang="en-GB" dirty="0">
                <a:cs typeface="Calibri"/>
              </a:rPr>
              <a:t> FD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cefnogi’r</a:t>
            </a:r>
            <a:r>
              <a:rPr lang="en-GB" dirty="0">
                <a:cs typeface="Calibri"/>
              </a:rPr>
              <a:t> broses hon ac </a:t>
            </a:r>
            <a:r>
              <a:rPr lang="en-GB" dirty="0" err="1">
                <a:cs typeface="Calibri"/>
              </a:rPr>
              <a:t>yn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galluogi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adborth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gael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ei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rannu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gan</a:t>
            </a:r>
            <a:r>
              <a:rPr lang="en-GB" dirty="0">
                <a:cs typeface="Calibri"/>
              </a:rPr>
              <a:t> COPDEND </a:t>
            </a:r>
            <a:r>
              <a:rPr lang="en-GB" dirty="0" err="1">
                <a:cs typeface="Calibri"/>
              </a:rPr>
              <a:t>gyda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ysgolion</a:t>
            </a:r>
            <a:r>
              <a:rPr lang="en-GB" dirty="0">
                <a:cs typeface="Calibri"/>
              </a:rPr>
              <a:t> </a:t>
            </a:r>
            <a:r>
              <a:rPr lang="en-GB" dirty="0" err="1">
                <a:cs typeface="Calibri"/>
              </a:rPr>
              <a:t>unigol</a:t>
            </a:r>
            <a:r>
              <a:rPr lang="en-GB" dirty="0">
                <a:cs typeface="Calibri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1298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1B56C-CD48-4491-8916-F8C56AC08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83337"/>
          </a:xfrm>
        </p:spPr>
        <p:txBody>
          <a:bodyPr>
            <a:normAutofit/>
          </a:bodyPr>
          <a:lstStyle/>
          <a:p>
            <a:pPr marL="342900" lvl="0" indent="-342900" algn="ctr" fontAlgn="base">
              <a:lnSpc>
                <a:spcPct val="80000"/>
              </a:lnSpc>
              <a:spcAft>
                <a:spcPct val="0"/>
              </a:spcAft>
            </a:pPr>
            <a:r>
              <a:rPr lang="en-GB" sz="8000" b="1" kern="0" dirty="0" err="1">
                <a:solidFill>
                  <a:srgbClr val="0070C0"/>
                </a:solidFill>
                <a:latin typeface="Arial"/>
                <a:ea typeface="+mn-ea"/>
                <a:cs typeface="+mn-cs"/>
              </a:rPr>
              <a:t>Cwestiynau</a:t>
            </a:r>
            <a:r>
              <a:rPr lang="en-GB" sz="8000" b="1" kern="0" dirty="0">
                <a:solidFill>
                  <a:srgbClr val="0070C0"/>
                </a:solidFill>
                <a:latin typeface="Arial"/>
                <a:ea typeface="+mn-ea"/>
                <a:cs typeface="+mn-cs"/>
              </a:rPr>
              <a:t>?</a:t>
            </a:r>
            <a:br>
              <a:rPr lang="en-GB" sz="8000" b="1" kern="0" dirty="0">
                <a:solidFill>
                  <a:srgbClr val="0070C0"/>
                </a:solidFill>
                <a:highlight>
                  <a:srgbClr val="FFFF00"/>
                </a:highlight>
                <a:latin typeface="Arial"/>
                <a:ea typeface="+mn-ea"/>
                <a:cs typeface="+mn-cs"/>
              </a:rPr>
            </a:br>
            <a:endParaRPr lang="en-GB" sz="2000" b="1" kern="0" dirty="0">
              <a:solidFill>
                <a:srgbClr val="0070C0"/>
              </a:solidFill>
              <a:highlight>
                <a:srgbClr val="FFFF00"/>
              </a:highlight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748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57977-C870-4822-BF5E-EEA13235D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Hyfforddiant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Deintyddol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dirty="0" err="1">
                <a:solidFill>
                  <a:srgbClr val="0072C6"/>
                </a:solidFill>
                <a:latin typeface="Arial"/>
                <a:cs typeface="Arial"/>
              </a:rPr>
              <a:t>Sylfaenol</a:t>
            </a:r>
            <a:r>
              <a:rPr lang="en-GB" sz="3200" b="1" dirty="0">
                <a:solidFill>
                  <a:srgbClr val="0072C6"/>
                </a:solidFill>
                <a:latin typeface="Arial"/>
                <a:cs typeface="Arial"/>
              </a:rPr>
              <a:t> </a:t>
            </a:r>
            <a:r>
              <a:rPr lang="en-GB" sz="3200" b="1" kern="0" dirty="0">
                <a:solidFill>
                  <a:srgbClr val="0072C6"/>
                </a:solidFill>
                <a:latin typeface="Arial"/>
              </a:rPr>
              <a:t>(DFT)</a:t>
            </a:r>
            <a:endParaRPr lang="en-GB" sz="6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2C67AD-8B75-4E24-A979-2CDBA7DFC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285750" indent="-285750" algn="l">
              <a:lnSpc>
                <a:spcPct val="100000"/>
              </a:lnSpc>
              <a:buFont typeface="Arial" pitchFamily="34" charset="0"/>
              <a:buChar char="•"/>
            </a:pP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DFT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gyflogaeth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hyfforddiant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12-mis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gyffredinol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fewn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Gwasanaethau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Cyffredinol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GIG neu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Wasanaethau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Deintyddol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kern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Personol</a:t>
            </a:r>
            <a:r>
              <a:rPr lang="en-GB" sz="2000" kern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l">
              <a:lnSpc>
                <a:spcPct val="100000"/>
              </a:lnSpc>
              <a:buFont typeface="Arial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Deintyddion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Sylfaenol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cael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cyflogi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Cyflogwr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Arweinyddol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cael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cynnal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mewn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lleoliadau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hyfforddi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Lloegr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 2022) a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Chymru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 2021).</a:t>
            </a:r>
          </a:p>
          <a:p>
            <a:pPr marL="285750" indent="-285750" algn="l">
              <a:lnSpc>
                <a:spcPct val="100000"/>
              </a:lnSpc>
              <a:buFont typeface="Arial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yno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nifer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gynlluniau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dwy-flynedd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sy’n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cyfuno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DFT a DCT1</a:t>
            </a:r>
          </a:p>
          <a:p>
            <a:pPr marL="285750" indent="-285750">
              <a:lnSpc>
                <a:spcPct val="100000"/>
              </a:lnSpc>
            </a:pP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Cwblhad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Boddhaol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Hyfforddiant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Sylfaenol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ddiwedd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hyfforddi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yw’r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porth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mynediad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i’r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Rhestr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Cyflawnwyr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Meddygol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Lloegr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Chymru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Byrddau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Iechyd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yn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Alban a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Gogledd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Iwerddon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ymarferydd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annibynnol</a:t>
            </a:r>
            <a:r>
              <a:rPr lang="en-GB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sz="2400" b="0" i="0" dirty="0">
              <a:effectLst/>
              <a:latin typeface="Arial"/>
              <a:cs typeface="Arial"/>
            </a:endParaRPr>
          </a:p>
          <a:p>
            <a:pPr marL="285750" indent="-285750">
              <a:lnSpc>
                <a:spcPct val="100000"/>
              </a:lnSpc>
            </a:pPr>
            <a:r>
              <a:rPr lang="en-GB" sz="2000" dirty="0" err="1">
                <a:latin typeface="Arial"/>
                <a:cs typeface="Arial"/>
              </a:rPr>
              <a:t>Mae’r</a:t>
            </a:r>
            <a:r>
              <a:rPr lang="en-GB" sz="2000" dirty="0">
                <a:latin typeface="Arial"/>
                <a:cs typeface="Arial"/>
              </a:rPr>
              <a:t> broses </a:t>
            </a:r>
            <a:r>
              <a:rPr lang="en-GB" sz="2000" dirty="0" err="1">
                <a:latin typeface="Arial"/>
                <a:cs typeface="Arial"/>
              </a:rPr>
              <a:t>recriwtio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gyfer</a:t>
            </a:r>
            <a:r>
              <a:rPr lang="en-GB" sz="2000" dirty="0">
                <a:latin typeface="Arial"/>
                <a:cs typeface="Arial"/>
              </a:rPr>
              <a:t> DFT </a:t>
            </a:r>
            <a:r>
              <a:rPr lang="en-GB" sz="2000" dirty="0" err="1">
                <a:latin typeface="Arial"/>
                <a:cs typeface="Arial"/>
              </a:rPr>
              <a:t>yn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asesiad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cystadleuol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gyfer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swyddi</a:t>
            </a:r>
            <a:r>
              <a:rPr lang="en-GB" sz="2000" dirty="0">
                <a:latin typeface="Arial"/>
                <a:cs typeface="Arial"/>
              </a:rPr>
              <a:t> – </a:t>
            </a:r>
            <a:r>
              <a:rPr lang="en-GB" sz="2000" dirty="0" err="1">
                <a:latin typeface="Arial"/>
                <a:cs typeface="Arial"/>
              </a:rPr>
              <a:t>mae’n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gyfweliad</a:t>
            </a:r>
            <a:r>
              <a:rPr lang="en-GB" sz="2000" dirty="0">
                <a:latin typeface="Arial"/>
                <a:cs typeface="Arial"/>
              </a:rPr>
              <a:t> am </a:t>
            </a:r>
            <a:r>
              <a:rPr lang="en-GB" sz="2000" dirty="0" err="1">
                <a:latin typeface="Arial"/>
                <a:cs typeface="Arial"/>
              </a:rPr>
              <a:t>swydd</a:t>
            </a:r>
            <a:r>
              <a:rPr lang="en-GB" sz="2000" dirty="0">
                <a:latin typeface="Arial"/>
                <a:cs typeface="Arial"/>
              </a:rPr>
              <a:t>, </a:t>
            </a:r>
            <a:r>
              <a:rPr lang="en-GB" sz="2000" dirty="0" err="1">
                <a:latin typeface="Arial"/>
                <a:cs typeface="Arial"/>
              </a:rPr>
              <a:t>nid</a:t>
            </a:r>
            <a:r>
              <a:rPr lang="en-GB" sz="2000" dirty="0">
                <a:latin typeface="Arial"/>
                <a:cs typeface="Arial"/>
              </a:rPr>
              <a:t> </a:t>
            </a:r>
            <a:r>
              <a:rPr lang="en-GB" sz="2000" dirty="0" err="1">
                <a:latin typeface="Arial"/>
                <a:cs typeface="Arial"/>
              </a:rPr>
              <a:t>arholiad</a:t>
            </a:r>
            <a:r>
              <a:rPr lang="en-GB" sz="2000" dirty="0">
                <a:latin typeface="Arial"/>
                <a:cs typeface="Arial"/>
              </a:rPr>
              <a:t>. </a:t>
            </a:r>
            <a:endParaRPr lang="en-GB" sz="20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293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69CE3-B26D-4887-A3F4-B8CAF4C9E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Cwblhad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Boddhaol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o’r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DFT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8BB85-F5AC-46F8-AA9C-3F087DC8F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3758"/>
            <a:ext cx="10515600" cy="472378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800" b="1" kern="0" dirty="0" err="1">
                <a:latin typeface="Arial"/>
                <a:cs typeface="Arial"/>
              </a:rPr>
              <a:t>Bydd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gofyn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i</a:t>
            </a:r>
            <a:r>
              <a:rPr lang="en-GB" sz="1800" b="1" kern="0" dirty="0">
                <a:latin typeface="Arial"/>
                <a:cs typeface="Arial"/>
              </a:rPr>
              <a:t> chi </a:t>
            </a:r>
            <a:r>
              <a:rPr lang="en-GB" sz="1800" b="1" kern="0" dirty="0" err="1">
                <a:latin typeface="Arial"/>
                <a:cs typeface="Arial"/>
              </a:rPr>
              <a:t>ddangos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cwblhad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boddhaol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o’r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rhaglen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Hyfforddiant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Deintyddol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Sylfaenol</a:t>
            </a:r>
            <a:r>
              <a:rPr lang="en-GB" sz="1800" b="1" kern="0" dirty="0">
                <a:latin typeface="Arial"/>
                <a:cs typeface="Arial"/>
              </a:rPr>
              <a:t> er </a:t>
            </a:r>
            <a:r>
              <a:rPr lang="en-GB" sz="1800" b="1" kern="0" dirty="0" err="1">
                <a:latin typeface="Arial"/>
                <a:cs typeface="Arial"/>
              </a:rPr>
              <a:t>mwyn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ennill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Tystysgrif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Cwblhad</a:t>
            </a:r>
            <a:r>
              <a:rPr lang="en-GB" sz="1800" b="1" kern="0" dirty="0">
                <a:latin typeface="Arial"/>
                <a:cs typeface="Arial"/>
              </a:rPr>
              <a:t> </a:t>
            </a:r>
            <a:r>
              <a:rPr lang="en-GB" sz="1800" b="1" kern="0" dirty="0" err="1">
                <a:latin typeface="Arial"/>
                <a:cs typeface="Arial"/>
              </a:rPr>
              <a:t>Boddhaol</a:t>
            </a:r>
            <a:r>
              <a:rPr lang="en-GB" sz="1800" b="1" kern="0" dirty="0">
                <a:latin typeface="Arial"/>
                <a:cs typeface="Arial"/>
              </a:rPr>
              <a:t>.</a:t>
            </a:r>
          </a:p>
          <a:p>
            <a:pPr marL="342900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sz="1800" b="1" kern="0" dirty="0">
              <a:latin typeface="Arial"/>
              <a:cs typeface="Arial"/>
            </a:endParaRPr>
          </a:p>
          <a:p>
            <a:pPr marL="628650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600" kern="0" dirty="0" err="1">
                <a:latin typeface="Arial"/>
                <a:cs typeface="Arial"/>
              </a:rPr>
              <a:t>Bydd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disgwyl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i</a:t>
            </a:r>
            <a:r>
              <a:rPr lang="en-GB" sz="1600" kern="0" dirty="0">
                <a:latin typeface="Arial"/>
                <a:cs typeface="Arial"/>
              </a:rPr>
              <a:t> chi </a:t>
            </a:r>
            <a:r>
              <a:rPr lang="en-GB" sz="1600" kern="0" dirty="0" err="1">
                <a:latin typeface="Arial"/>
                <a:cs typeface="Arial"/>
              </a:rPr>
              <a:t>gwblhau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isafswm</a:t>
            </a:r>
            <a:r>
              <a:rPr lang="en-GB" sz="1600" kern="0" dirty="0">
                <a:latin typeface="Arial"/>
                <a:cs typeface="Arial"/>
              </a:rPr>
              <a:t> o 12-mis o </a:t>
            </a:r>
            <a:r>
              <a:rPr lang="en-GB" sz="1600" kern="0" dirty="0" err="1">
                <a:latin typeface="Arial"/>
                <a:cs typeface="Arial"/>
              </a:rPr>
              <a:t>hyfforddiant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llawn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amser</a:t>
            </a:r>
            <a:r>
              <a:rPr lang="en-GB" sz="1600" kern="0" dirty="0">
                <a:latin typeface="Arial"/>
                <a:cs typeface="Arial"/>
              </a:rPr>
              <a:t> ac </a:t>
            </a:r>
            <a:r>
              <a:rPr lang="en-GB" sz="1600" kern="0" dirty="0" err="1">
                <a:latin typeface="Arial"/>
                <a:cs typeface="Arial"/>
              </a:rPr>
              <a:t>arddangos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cynnydd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boddhaol</a:t>
            </a:r>
            <a:r>
              <a:rPr lang="en-GB" sz="1600" kern="0" dirty="0">
                <a:latin typeface="Arial"/>
                <a:cs typeface="Arial"/>
              </a:rPr>
              <a:t>. </a:t>
            </a:r>
          </a:p>
          <a:p>
            <a:pPr marL="34290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sz="1600" kern="0" dirty="0">
              <a:latin typeface="Arial"/>
              <a:cs typeface="Arial"/>
            </a:endParaRPr>
          </a:p>
          <a:p>
            <a:pPr marL="628650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600" kern="0" dirty="0" err="1">
                <a:latin typeface="Arial"/>
                <a:cs typeface="Arial"/>
              </a:rPr>
              <a:t>Bydd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datblygiad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eich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cymhwysedd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yn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cael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ei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adolygu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yn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ffurfiol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gan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banel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ar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ol</a:t>
            </a:r>
            <a:r>
              <a:rPr lang="en-GB" sz="1600" kern="0" dirty="0">
                <a:latin typeface="Arial"/>
                <a:cs typeface="Arial"/>
              </a:rPr>
              <a:t> 5 ac 10/11 mis; </a:t>
            </a:r>
            <a:r>
              <a:rPr lang="en-GB" sz="1600" kern="0" dirty="0" err="1">
                <a:latin typeface="Arial"/>
                <a:cs typeface="Arial"/>
              </a:rPr>
              <a:t>bydd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hyn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yn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cael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ei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wneud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wrth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adolygu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adroddiadau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gan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eich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Goruchwyliwr</a:t>
            </a:r>
            <a:r>
              <a:rPr lang="en-GB" sz="1600" kern="0" dirty="0">
                <a:latin typeface="Arial"/>
                <a:cs typeface="Arial"/>
              </a:rPr>
              <a:t> (</a:t>
            </a:r>
            <a:r>
              <a:rPr lang="en-GB" sz="1600" kern="0" dirty="0" err="1">
                <a:latin typeface="Arial"/>
                <a:cs typeface="Arial"/>
              </a:rPr>
              <a:t>wyr</a:t>
            </a:r>
            <a:r>
              <a:rPr lang="en-GB" sz="1600" kern="0" dirty="0">
                <a:latin typeface="Arial"/>
                <a:cs typeface="Arial"/>
              </a:rPr>
              <a:t>) </a:t>
            </a:r>
            <a:r>
              <a:rPr lang="en-GB" sz="1600" kern="0" dirty="0" err="1">
                <a:latin typeface="Arial"/>
                <a:cs typeface="Arial"/>
              </a:rPr>
              <a:t>Addysgol</a:t>
            </a:r>
            <a:r>
              <a:rPr lang="en-GB" sz="1600" kern="0" dirty="0">
                <a:latin typeface="Arial"/>
                <a:cs typeface="Arial"/>
              </a:rPr>
              <a:t> a </a:t>
            </a:r>
            <a:r>
              <a:rPr lang="en-GB" sz="1600" kern="0" dirty="0" err="1">
                <a:latin typeface="Arial"/>
                <a:cs typeface="Arial"/>
              </a:rPr>
              <a:t>Chyfarwyddwr</a:t>
            </a:r>
            <a:r>
              <a:rPr lang="en-GB" sz="1600" kern="0" dirty="0">
                <a:latin typeface="Arial"/>
                <a:cs typeface="Arial"/>
              </a:rPr>
              <a:t> y </a:t>
            </a:r>
            <a:r>
              <a:rPr lang="en-GB" sz="1600" kern="0" dirty="0" err="1">
                <a:latin typeface="Arial"/>
                <a:cs typeface="Arial"/>
              </a:rPr>
              <a:t>Rhaglen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Hyfforddiant</a:t>
            </a:r>
            <a:r>
              <a:rPr lang="en-GB" sz="1600" kern="0" dirty="0">
                <a:latin typeface="Arial"/>
                <a:cs typeface="Arial"/>
              </a:rPr>
              <a:t>, </a:t>
            </a:r>
            <a:r>
              <a:rPr lang="en-GB" sz="1600" kern="0" dirty="0" err="1">
                <a:latin typeface="Arial"/>
                <a:cs typeface="Arial"/>
              </a:rPr>
              <a:t>ar</a:t>
            </a:r>
            <a:r>
              <a:rPr lang="en-GB" sz="1600" kern="0" dirty="0">
                <a:latin typeface="Arial"/>
                <a:cs typeface="Arial"/>
              </a:rPr>
              <a:t> y </a:t>
            </a:r>
            <a:r>
              <a:rPr lang="en-GB" sz="1600" kern="0" dirty="0" err="1">
                <a:latin typeface="Arial"/>
                <a:cs typeface="Arial"/>
              </a:rPr>
              <a:t>cyd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gyda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thystiolaeth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o’ch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asesiadau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a’ch</a:t>
            </a:r>
            <a:r>
              <a:rPr lang="en-GB" sz="1600" kern="0" dirty="0">
                <a:latin typeface="Arial"/>
                <a:cs typeface="Arial"/>
              </a:rPr>
              <a:t> e-</a:t>
            </a:r>
            <a:r>
              <a:rPr lang="en-GB" sz="1600" kern="0" dirty="0" err="1">
                <a:latin typeface="Arial"/>
                <a:cs typeface="Arial"/>
              </a:rPr>
              <a:t>bortffolio</a:t>
            </a:r>
            <a:r>
              <a:rPr lang="en-GB" sz="1600" kern="0" dirty="0">
                <a:latin typeface="Arial"/>
                <a:cs typeface="Arial"/>
              </a:rPr>
              <a:t>. </a:t>
            </a:r>
          </a:p>
          <a:p>
            <a:pPr marL="628650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1600" kern="0" dirty="0">
              <a:latin typeface="Arial"/>
              <a:cs typeface="Arial"/>
            </a:endParaRPr>
          </a:p>
          <a:p>
            <a:pPr marL="628650" indent="-28575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600" kern="0" dirty="0" err="1">
                <a:latin typeface="Arial"/>
                <a:cs typeface="Arial"/>
              </a:rPr>
              <a:t>Bydd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gofyn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i</a:t>
            </a:r>
            <a:r>
              <a:rPr lang="en-GB" sz="1600" kern="0" dirty="0">
                <a:latin typeface="Arial"/>
                <a:cs typeface="Arial"/>
              </a:rPr>
              <a:t> chi </a:t>
            </a:r>
            <a:r>
              <a:rPr lang="en-GB" sz="1600" kern="0" dirty="0" err="1">
                <a:latin typeface="Arial"/>
                <a:cs typeface="Arial"/>
              </a:rPr>
              <a:t>arddangos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ystod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eang</a:t>
            </a:r>
            <a:r>
              <a:rPr lang="en-GB" sz="1600" kern="0" dirty="0">
                <a:latin typeface="Arial"/>
                <a:cs typeface="Arial"/>
              </a:rPr>
              <a:t> o </a:t>
            </a:r>
            <a:r>
              <a:rPr lang="en-GB" sz="1600" kern="0" dirty="0" err="1">
                <a:latin typeface="Arial"/>
                <a:cs typeface="Arial"/>
              </a:rPr>
              <a:t>gymhwyseddau</a:t>
            </a:r>
            <a:r>
              <a:rPr lang="en-GB" sz="1600" kern="0" dirty="0">
                <a:latin typeface="Arial"/>
                <a:cs typeface="Arial"/>
              </a:rPr>
              <a:t>, </a:t>
            </a:r>
            <a:r>
              <a:rPr lang="en-GB" sz="1600" kern="0" dirty="0" err="1">
                <a:latin typeface="Arial"/>
                <a:cs typeface="Arial"/>
              </a:rPr>
              <a:t>fel</a:t>
            </a:r>
            <a:r>
              <a:rPr lang="en-GB" sz="1600" kern="0" dirty="0">
                <a:latin typeface="Arial"/>
                <a:cs typeface="Arial"/>
              </a:rPr>
              <a:t> y </a:t>
            </a:r>
            <a:r>
              <a:rPr lang="en-GB" sz="1600" kern="0" dirty="0" err="1">
                <a:latin typeface="Arial"/>
                <a:cs typeface="Arial"/>
              </a:rPr>
              <a:t>rhestrir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yn</a:t>
            </a:r>
            <a:r>
              <a:rPr lang="en-GB" sz="1600" kern="0" dirty="0">
                <a:latin typeface="Arial"/>
                <a:cs typeface="Arial"/>
              </a:rPr>
              <a:t> y </a:t>
            </a:r>
            <a:r>
              <a:rPr lang="en-GB" sz="1600" kern="0" dirty="0" err="1">
                <a:latin typeface="Arial"/>
                <a:cs typeface="Arial"/>
              </a:rPr>
              <a:t>Cwricwlwm</a:t>
            </a:r>
            <a:r>
              <a:rPr lang="en-GB" sz="1600" kern="0" dirty="0">
                <a:latin typeface="Arial"/>
                <a:cs typeface="Arial"/>
              </a:rPr>
              <a:t> DFT ac </a:t>
            </a:r>
            <a:r>
              <a:rPr lang="en-GB" sz="1600" kern="0" dirty="0" err="1">
                <a:latin typeface="Arial"/>
                <a:cs typeface="Arial"/>
              </a:rPr>
              <a:t>efallai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bydd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angen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i’ch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hyfforddiant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gael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ei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ymestyn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yn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hirach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na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blwyddyn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os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yw’r</a:t>
            </a:r>
            <a:r>
              <a:rPr lang="en-GB" sz="1600" kern="0" dirty="0">
                <a:latin typeface="Arial"/>
                <a:cs typeface="Arial"/>
              </a:rPr>
              <a:t> panel </a:t>
            </a:r>
            <a:r>
              <a:rPr lang="en-GB" sz="1600" kern="0" dirty="0" err="1">
                <a:latin typeface="Arial"/>
                <a:cs typeface="Arial"/>
              </a:rPr>
              <a:t>yn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penderfynnu</a:t>
            </a:r>
            <a:r>
              <a:rPr lang="en-GB" sz="1600" kern="0" dirty="0">
                <a:latin typeface="Arial"/>
                <a:cs typeface="Arial"/>
              </a:rPr>
              <a:t> bod </a:t>
            </a:r>
            <a:r>
              <a:rPr lang="en-GB" sz="1600" kern="0" dirty="0" err="1">
                <a:latin typeface="Arial"/>
                <a:cs typeface="Arial"/>
              </a:rPr>
              <a:t>hynny’n</a:t>
            </a:r>
            <a:r>
              <a:rPr lang="en-GB" sz="1600" kern="0" dirty="0">
                <a:latin typeface="Arial"/>
                <a:cs typeface="Arial"/>
              </a:rPr>
              <a:t> </a:t>
            </a:r>
            <a:r>
              <a:rPr lang="en-GB" sz="1600" kern="0" dirty="0" err="1">
                <a:latin typeface="Arial"/>
                <a:cs typeface="Arial"/>
              </a:rPr>
              <a:t>angenrheidiol</a:t>
            </a:r>
            <a:r>
              <a:rPr lang="en-GB" sz="1600" kern="0" dirty="0">
                <a:latin typeface="Arial"/>
                <a:cs typeface="Arial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15097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69CE3-B26D-4887-A3F4-B8CAF4C9E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Cwblhad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Boddhaol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o’r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DFT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8BB85-F5AC-46F8-AA9C-3F087DC8F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1770"/>
            <a:ext cx="10515600" cy="49477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800" kern="0" dirty="0" err="1">
                <a:latin typeface="Arial"/>
              </a:rPr>
              <a:t>Sylwch</a:t>
            </a:r>
            <a:r>
              <a:rPr lang="en-GB" sz="1800" kern="0" dirty="0">
                <a:latin typeface="Arial"/>
              </a:rPr>
              <a:t>, gall </a:t>
            </a:r>
            <a:r>
              <a:rPr lang="en-GB" sz="1800" kern="0" dirty="0" err="1">
                <a:latin typeface="Arial"/>
              </a:rPr>
              <a:t>darpariaeth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o’r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cymhwyseddau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sydd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angen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arnoch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gael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eu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effeithio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gan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bandemic</a:t>
            </a:r>
            <a:r>
              <a:rPr lang="en-GB" sz="1800" kern="0" dirty="0">
                <a:latin typeface="Arial"/>
              </a:rPr>
              <a:t> Covid ac </a:t>
            </a:r>
            <a:r>
              <a:rPr lang="en-GB" sz="1800" kern="0" dirty="0" err="1">
                <a:latin typeface="Arial"/>
              </a:rPr>
              <a:t>mae’r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Hyfforddiant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Deintyddol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Sylfaenol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a’r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amserlenni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ar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gyfer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recriwtio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yn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agored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i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newid</a:t>
            </a:r>
            <a:r>
              <a:rPr lang="en-GB" sz="1800" kern="0" dirty="0">
                <a:latin typeface="Arial"/>
              </a:rPr>
              <a:t>.</a:t>
            </a:r>
          </a:p>
          <a:p>
            <a:pPr mar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GB" sz="1800" kern="0" dirty="0">
              <a:latin typeface="Arial"/>
              <a:cs typeface="Arial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800" kern="0" dirty="0" err="1">
                <a:latin typeface="Arial"/>
                <a:cs typeface="Arial"/>
              </a:rPr>
              <a:t>Nid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yw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Asesiad</a:t>
            </a:r>
            <a:r>
              <a:rPr lang="en-GB" sz="1800" kern="0" dirty="0">
                <a:latin typeface="Arial"/>
                <a:cs typeface="Arial"/>
              </a:rPr>
              <a:t> o </a:t>
            </a:r>
            <a:r>
              <a:rPr lang="en-GB" sz="1800" kern="0" dirty="0" err="1">
                <a:latin typeface="Arial"/>
                <a:cs typeface="Arial"/>
              </a:rPr>
              <a:t>Gwblhad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Boddhaol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yn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arholiad</a:t>
            </a:r>
            <a:r>
              <a:rPr lang="en-GB" sz="1800" kern="0" dirty="0">
                <a:latin typeface="Arial"/>
                <a:cs typeface="Arial"/>
              </a:rPr>
              <a:t>- </a:t>
            </a:r>
            <a:r>
              <a:rPr lang="en-GB" sz="1800" kern="0" dirty="0" err="1">
                <a:latin typeface="Arial"/>
                <a:cs typeface="Arial"/>
              </a:rPr>
              <a:t>adolygiad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i="1" kern="0" dirty="0">
                <a:latin typeface="Arial"/>
              </a:rPr>
              <a:t>in-absentia</a:t>
            </a:r>
            <a:r>
              <a:rPr lang="en-GB" sz="1800" i="1" kern="0" dirty="0">
                <a:latin typeface="Arial"/>
                <a:cs typeface="Arial"/>
              </a:rPr>
              <a:t> </a:t>
            </a:r>
            <a:r>
              <a:rPr lang="en-GB" sz="1800" kern="0" dirty="0">
                <a:latin typeface="Arial"/>
                <a:cs typeface="Arial"/>
              </a:rPr>
              <a:t>o </a:t>
            </a:r>
            <a:r>
              <a:rPr lang="en-GB" sz="1800" kern="0" dirty="0" err="1">
                <a:latin typeface="Arial"/>
                <a:cs typeface="Arial"/>
              </a:rPr>
              <a:t>dystiolaeth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cefnogol</a:t>
            </a:r>
            <a:r>
              <a:rPr lang="en-GB" sz="1800" kern="0" dirty="0">
                <a:latin typeface="Arial"/>
                <a:cs typeface="Arial"/>
              </a:rPr>
              <a:t>, </a:t>
            </a:r>
            <a:r>
              <a:rPr lang="en-GB" sz="1800" kern="0" dirty="0" err="1">
                <a:latin typeface="Arial"/>
                <a:cs typeface="Arial"/>
              </a:rPr>
              <a:t>gan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banel</a:t>
            </a:r>
            <a:r>
              <a:rPr lang="en-GB" sz="1800" kern="0" dirty="0">
                <a:latin typeface="Arial"/>
                <a:cs typeface="Arial"/>
              </a:rPr>
              <a:t> FRCP </a:t>
            </a:r>
            <a:r>
              <a:rPr lang="en-GB" sz="1800" kern="0" dirty="0" err="1">
                <a:latin typeface="Arial"/>
                <a:cs typeface="Arial"/>
              </a:rPr>
              <a:t>yw</a:t>
            </a:r>
            <a:r>
              <a:rPr lang="en-GB" sz="1800" kern="0" dirty="0">
                <a:latin typeface="Arial"/>
                <a:cs typeface="Arial"/>
              </a:rPr>
              <a:t> e.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1800" kern="0" dirty="0">
              <a:latin typeface="Arial"/>
              <a:cs typeface="Arial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800" kern="0" dirty="0">
                <a:latin typeface="Arial"/>
                <a:cs typeface="Arial"/>
              </a:rPr>
              <a:t>Mae </a:t>
            </a:r>
            <a:r>
              <a:rPr lang="en-GB" sz="1800" kern="0" dirty="0" err="1">
                <a:latin typeface="Arial"/>
                <a:cs typeface="Arial"/>
              </a:rPr>
              <a:t>gennych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yr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hawl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i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adolygu</a:t>
            </a:r>
            <a:r>
              <a:rPr lang="en-GB" sz="1800" kern="0" dirty="0">
                <a:latin typeface="Arial"/>
                <a:cs typeface="Arial"/>
              </a:rPr>
              <a:t> ac </a:t>
            </a:r>
            <a:r>
              <a:rPr lang="en-GB" sz="1800" kern="0" dirty="0" err="1">
                <a:latin typeface="Arial"/>
                <a:cs typeface="Arial"/>
              </a:rPr>
              <a:t>apelio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cymeradwyaeth</a:t>
            </a:r>
            <a:r>
              <a:rPr lang="en-GB" sz="1800" kern="0" dirty="0">
                <a:latin typeface="Arial"/>
                <a:cs typeface="Arial"/>
              </a:rPr>
              <a:t> y panel FRCP, </a:t>
            </a:r>
            <a:r>
              <a:rPr lang="en-GB" sz="1800" kern="0" dirty="0" err="1">
                <a:latin typeface="Arial"/>
                <a:cs typeface="Arial"/>
              </a:rPr>
              <a:t>os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ydych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yn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credu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fod</a:t>
            </a:r>
            <a:r>
              <a:rPr lang="en-GB" sz="1800" kern="0" dirty="0">
                <a:latin typeface="Arial"/>
                <a:cs typeface="Arial"/>
              </a:rPr>
              <a:t> y </a:t>
            </a:r>
            <a:r>
              <a:rPr lang="en-GB" sz="1800" kern="0" dirty="0" err="1">
                <a:latin typeface="Arial"/>
                <a:cs typeface="Arial"/>
              </a:rPr>
              <a:t>penderfyniad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yn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anghywir</a:t>
            </a:r>
            <a:r>
              <a:rPr lang="en-GB" sz="1800" kern="0" dirty="0">
                <a:latin typeface="Arial"/>
                <a:cs typeface="Arial"/>
              </a:rPr>
              <a:t>.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GB" sz="1800" kern="0" dirty="0">
              <a:latin typeface="Arial"/>
              <a:cs typeface="Arial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800" kern="0" dirty="0" err="1">
                <a:latin typeface="Arial"/>
                <a:cs typeface="Arial"/>
              </a:rPr>
              <a:t>Mae’r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rheolaeth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ansawdd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o’r</a:t>
            </a:r>
            <a:r>
              <a:rPr lang="en-GB" sz="1800" kern="0" dirty="0">
                <a:latin typeface="Arial"/>
                <a:cs typeface="Arial"/>
              </a:rPr>
              <a:t> DFT </a:t>
            </a:r>
            <a:r>
              <a:rPr lang="en-GB" sz="1800" kern="0" dirty="0" err="1">
                <a:latin typeface="Arial"/>
                <a:cs typeface="Arial"/>
              </a:rPr>
              <a:t>ar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hyn</a:t>
            </a:r>
            <a:r>
              <a:rPr lang="en-GB" sz="1800" kern="0" dirty="0">
                <a:latin typeface="Arial"/>
                <a:cs typeface="Arial"/>
              </a:rPr>
              <a:t> o </a:t>
            </a:r>
            <a:r>
              <a:rPr lang="en-GB" sz="1800" kern="0" dirty="0" err="1">
                <a:latin typeface="Arial"/>
                <a:cs typeface="Arial"/>
              </a:rPr>
              <a:t>bryd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yn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alinio</a:t>
            </a:r>
            <a:r>
              <a:rPr lang="en-GB" sz="1800" kern="0" dirty="0">
                <a:latin typeface="Arial"/>
                <a:cs typeface="Arial"/>
              </a:rPr>
              <a:t> </a:t>
            </a:r>
            <a:r>
              <a:rPr lang="en-GB" sz="1800" kern="0" dirty="0" err="1">
                <a:latin typeface="Arial"/>
                <a:cs typeface="Arial"/>
              </a:rPr>
              <a:t>gyda’r</a:t>
            </a:r>
            <a:r>
              <a:rPr lang="en-GB" sz="1800" kern="0" dirty="0">
                <a:latin typeface="Arial"/>
                <a:cs typeface="Arial"/>
              </a:rPr>
              <a:t> ‘</a:t>
            </a:r>
            <a:r>
              <a:rPr lang="en-GB" sz="1800" kern="0" dirty="0">
                <a:latin typeface="Arial"/>
              </a:rPr>
              <a:t>Dental Blue Guide’ 2016 </a:t>
            </a:r>
            <a:r>
              <a:rPr lang="en-GB" sz="1800" kern="0" dirty="0" err="1">
                <a:latin typeface="Arial"/>
              </a:rPr>
              <a:t>a’r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atodiadau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perthnasol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ar</a:t>
            </a:r>
            <a:r>
              <a:rPr lang="en-GB" sz="1800" kern="0" dirty="0">
                <a:latin typeface="Arial"/>
              </a:rPr>
              <a:t> draws </a:t>
            </a:r>
            <a:r>
              <a:rPr lang="en-GB" sz="1800" kern="0" dirty="0" err="1">
                <a:latin typeface="Arial"/>
              </a:rPr>
              <a:t>Lloegr</a:t>
            </a:r>
            <a:r>
              <a:rPr lang="en-GB" sz="1800" kern="0" dirty="0">
                <a:latin typeface="Arial"/>
              </a:rPr>
              <a:t>, </a:t>
            </a:r>
            <a:r>
              <a:rPr lang="en-GB" sz="1800" kern="0" dirty="0" err="1">
                <a:latin typeface="Arial"/>
              </a:rPr>
              <a:t>Gogledd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Iwerddon</a:t>
            </a:r>
            <a:r>
              <a:rPr lang="en-GB" sz="1800" kern="0" dirty="0">
                <a:latin typeface="Arial"/>
              </a:rPr>
              <a:t> a </a:t>
            </a:r>
            <a:r>
              <a:rPr lang="en-GB" sz="1800" kern="0" dirty="0" err="1">
                <a:latin typeface="Arial"/>
              </a:rPr>
              <a:t>Chymru</a:t>
            </a:r>
            <a:r>
              <a:rPr lang="en-GB" sz="1800" kern="0" dirty="0">
                <a:latin typeface="Arial"/>
              </a:rPr>
              <a:t>. </a:t>
            </a:r>
            <a:r>
              <a:rPr lang="en-GB" sz="1800" kern="0" dirty="0" err="1">
                <a:latin typeface="Arial"/>
              </a:rPr>
              <a:t>Mae’r</a:t>
            </a:r>
            <a:r>
              <a:rPr lang="en-GB" sz="1800" kern="0" dirty="0">
                <a:latin typeface="Arial"/>
              </a:rPr>
              <a:t> ‘Dental Blue Guide’ </a:t>
            </a:r>
            <a:r>
              <a:rPr lang="en-GB" sz="1800" kern="0" dirty="0" err="1">
                <a:latin typeface="Arial"/>
              </a:rPr>
              <a:t>wrthi’n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cael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ei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ddiweddaru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ar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gyfer</a:t>
            </a:r>
            <a:r>
              <a:rPr lang="en-GB" sz="1800" kern="0" dirty="0">
                <a:latin typeface="Arial"/>
              </a:rPr>
              <a:t> </a:t>
            </a:r>
            <a:r>
              <a:rPr lang="en-GB" sz="1800" kern="0" dirty="0" err="1">
                <a:latin typeface="Arial"/>
              </a:rPr>
              <a:t>defnydd</a:t>
            </a:r>
            <a:r>
              <a:rPr lang="en-GB" sz="1800" kern="0" dirty="0">
                <a:latin typeface="Arial"/>
              </a:rPr>
              <a:t> o </a:t>
            </a:r>
            <a:r>
              <a:rPr lang="en-GB" sz="1800" kern="0" dirty="0" err="1">
                <a:latin typeface="Arial"/>
              </a:rPr>
              <a:t>fis</a:t>
            </a:r>
            <a:r>
              <a:rPr lang="en-GB" sz="1800" kern="0" dirty="0">
                <a:latin typeface="Arial"/>
              </a:rPr>
              <a:t> Medi 2022.</a:t>
            </a:r>
            <a:endParaRPr lang="en-GB" sz="1800" kern="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2801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EC098-7557-46EA-9A5C-AC9C75C74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9" y="582324"/>
            <a:ext cx="11568952" cy="997140"/>
          </a:xfrm>
        </p:spPr>
        <p:txBody>
          <a:bodyPr>
            <a:normAutofit/>
          </a:bodyPr>
          <a:lstStyle/>
          <a:p>
            <a:pPr algn="ctr"/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Trosolwg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o’r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broses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recriwtio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gyfer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cefnogi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mynediad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2023</a:t>
            </a:r>
            <a:br>
              <a:rPr lang="en-GB" sz="2800" b="1" kern="0" dirty="0">
                <a:solidFill>
                  <a:srgbClr val="0072C6"/>
                </a:solidFill>
                <a:latin typeface="Arial"/>
              </a:rPr>
            </a:br>
            <a:r>
              <a:rPr lang="en-GB" sz="2800" kern="0" dirty="0">
                <a:solidFill>
                  <a:srgbClr val="0072C6"/>
                </a:solidFill>
                <a:latin typeface="Arial"/>
              </a:rPr>
              <a:t>-mi </a:t>
            </a:r>
            <a:r>
              <a:rPr lang="en-GB" sz="2800" kern="0" dirty="0" err="1">
                <a:solidFill>
                  <a:srgbClr val="0072C6"/>
                </a:solidFill>
                <a:latin typeface="Arial"/>
              </a:rPr>
              <a:t>fydd</a:t>
            </a:r>
            <a:r>
              <a:rPr lang="en-GB" sz="2800" kern="0" dirty="0">
                <a:solidFill>
                  <a:srgbClr val="0072C6"/>
                </a:solidFill>
                <a:latin typeface="Arial"/>
              </a:rPr>
              <a:t> y </a:t>
            </a:r>
            <a:r>
              <a:rPr lang="en-GB" sz="2800" kern="0" dirty="0" err="1">
                <a:solidFill>
                  <a:srgbClr val="0072C6"/>
                </a:solidFill>
                <a:latin typeface="Arial"/>
              </a:rPr>
              <a:t>canlynol</a:t>
            </a:r>
            <a:r>
              <a:rPr lang="en-GB" sz="2800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kern="0" dirty="0" err="1">
                <a:solidFill>
                  <a:srgbClr val="0072C6"/>
                </a:solidFill>
                <a:latin typeface="Arial"/>
              </a:rPr>
              <a:t>yn</a:t>
            </a:r>
            <a:r>
              <a:rPr lang="en-GB" sz="2800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kern="0" dirty="0" err="1">
                <a:solidFill>
                  <a:srgbClr val="0072C6"/>
                </a:solidFill>
                <a:latin typeface="Arial"/>
              </a:rPr>
              <a:t>cael</a:t>
            </a:r>
            <a:r>
              <a:rPr lang="en-GB" sz="2800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kern="0" dirty="0" err="1">
                <a:solidFill>
                  <a:srgbClr val="0072C6"/>
                </a:solidFill>
                <a:latin typeface="Arial"/>
              </a:rPr>
              <a:t>ei</a:t>
            </a:r>
            <a:r>
              <a:rPr lang="en-GB" sz="2800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kern="0" dirty="0" err="1">
                <a:solidFill>
                  <a:srgbClr val="0072C6"/>
                </a:solidFill>
                <a:latin typeface="Arial"/>
              </a:rPr>
              <a:t>drafod</a:t>
            </a:r>
            <a:r>
              <a:rPr lang="en-GB" sz="2800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kern="0" dirty="0" err="1">
                <a:solidFill>
                  <a:srgbClr val="0072C6"/>
                </a:solidFill>
                <a:latin typeface="Arial"/>
              </a:rPr>
              <a:t>yn</a:t>
            </a:r>
            <a:r>
              <a:rPr lang="en-GB" sz="2800" kern="0" dirty="0">
                <a:solidFill>
                  <a:srgbClr val="0072C6"/>
                </a:solidFill>
                <a:latin typeface="Arial"/>
              </a:rPr>
              <a:t> y </a:t>
            </a:r>
            <a:r>
              <a:rPr lang="en-GB" sz="2800" kern="0" dirty="0" err="1">
                <a:solidFill>
                  <a:srgbClr val="0072C6"/>
                </a:solidFill>
                <a:latin typeface="Arial"/>
              </a:rPr>
              <a:t>cyflwyniad</a:t>
            </a:r>
            <a:r>
              <a:rPr lang="en-GB" sz="2800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kern="0" dirty="0" err="1">
                <a:solidFill>
                  <a:srgbClr val="0072C6"/>
                </a:solidFill>
                <a:latin typeface="Arial"/>
              </a:rPr>
              <a:t>yma</a:t>
            </a:r>
            <a:r>
              <a:rPr lang="en-GB" sz="2800" kern="0" dirty="0">
                <a:solidFill>
                  <a:srgbClr val="0072C6"/>
                </a:solidFill>
                <a:latin typeface="Arial"/>
              </a:rPr>
              <a:t>-</a:t>
            </a:r>
            <a:endParaRPr lang="en-GB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52A7C98B-A196-44F2-9293-1E04D9C2A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2957"/>
            <a:ext cx="4983163" cy="464661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err="1"/>
              <a:t>Nifer</a:t>
            </a:r>
            <a:r>
              <a:rPr lang="en-GB" sz="2400" dirty="0"/>
              <a:t> y </a:t>
            </a:r>
            <a:r>
              <a:rPr lang="en-GB" sz="2400" dirty="0" err="1"/>
              <a:t>swyddi</a:t>
            </a:r>
            <a:r>
              <a:rPr lang="en-GB" sz="2400" dirty="0"/>
              <a:t> a </a:t>
            </a:r>
            <a:r>
              <a:rPr lang="en-GB" sz="2400" dirty="0" err="1"/>
              <a:t>cheisiadau</a:t>
            </a:r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dirty="0"/>
              <a:t>Proses </a:t>
            </a:r>
            <a:r>
              <a:rPr lang="en-GB" sz="2400" dirty="0" err="1"/>
              <a:t>Recriwtio</a:t>
            </a:r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dirty="0" err="1"/>
              <a:t>Cefnogi</a:t>
            </a:r>
            <a:r>
              <a:rPr lang="en-GB" sz="2400" dirty="0"/>
              <a:t> </a:t>
            </a:r>
            <a:r>
              <a:rPr lang="en-GB" sz="2400" dirty="0" err="1"/>
              <a:t>Ymgeiswyr</a:t>
            </a:r>
            <a:r>
              <a:rPr lang="en-GB" sz="2400" dirty="0"/>
              <a:t> </a:t>
            </a:r>
            <a:r>
              <a:rPr lang="en-GB" sz="2400" dirty="0" err="1"/>
              <a:t>gyda</a:t>
            </a:r>
            <a:r>
              <a:rPr lang="en-GB" sz="2400" dirty="0"/>
              <a:t> </a:t>
            </a:r>
            <a:r>
              <a:rPr lang="en-GB" sz="2400" dirty="0" err="1"/>
              <a:t>Anabledd</a:t>
            </a:r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dirty="0" err="1"/>
              <a:t>Amgylchiadau</a:t>
            </a:r>
            <a:r>
              <a:rPr lang="en-GB" sz="2400" dirty="0"/>
              <a:t> </a:t>
            </a:r>
            <a:r>
              <a:rPr lang="en-GB" sz="2400" dirty="0" err="1"/>
              <a:t>Arbennig</a:t>
            </a:r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dirty="0"/>
              <a:t>Pa </a:t>
            </a:r>
            <a:r>
              <a:rPr lang="en-GB" sz="2400" dirty="0" err="1"/>
              <a:t>bostiadau</a:t>
            </a:r>
            <a:r>
              <a:rPr lang="en-GB" sz="2400" dirty="0"/>
              <a:t> </a:t>
            </a:r>
            <a:r>
              <a:rPr lang="en-GB" sz="2400" dirty="0" err="1"/>
              <a:t>hyffoddi</a:t>
            </a:r>
            <a:r>
              <a:rPr lang="en-GB" sz="2400" dirty="0"/>
              <a:t> </a:t>
            </a:r>
            <a:r>
              <a:rPr lang="en-GB" sz="2400" dirty="0" err="1"/>
              <a:t>sydd</a:t>
            </a:r>
            <a:r>
              <a:rPr lang="en-GB" sz="2400" dirty="0"/>
              <a:t> </a:t>
            </a:r>
            <a:r>
              <a:rPr lang="en-GB" sz="2400" dirty="0" err="1"/>
              <a:t>wedi’i</a:t>
            </a:r>
            <a:r>
              <a:rPr lang="en-GB" sz="2400" dirty="0"/>
              <a:t> </a:t>
            </a:r>
            <a:r>
              <a:rPr lang="en-GB" sz="2400" dirty="0" err="1"/>
              <a:t>cynnwys</a:t>
            </a:r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dirty="0" err="1"/>
              <a:t>Dyddiadau</a:t>
            </a:r>
            <a:r>
              <a:rPr lang="en-GB" sz="2400" dirty="0"/>
              <a:t> </a:t>
            </a:r>
            <a:r>
              <a:rPr lang="en-GB" sz="2400" dirty="0" err="1"/>
              <a:t>Allweddol</a:t>
            </a:r>
            <a:r>
              <a:rPr lang="en-GB" sz="2400" dirty="0"/>
              <a:t> </a:t>
            </a:r>
            <a:r>
              <a:rPr lang="en-GB" sz="2400" dirty="0" err="1"/>
              <a:t>ar</a:t>
            </a:r>
            <a:r>
              <a:rPr lang="en-GB" sz="2400" dirty="0"/>
              <a:t> </a:t>
            </a:r>
            <a:r>
              <a:rPr lang="en-GB" sz="2400" dirty="0" err="1"/>
              <a:t>gyfer</a:t>
            </a:r>
            <a:r>
              <a:rPr lang="en-GB" sz="2400" dirty="0"/>
              <a:t> 2022 a 2023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/>
              <a:t>Sut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wneud</a:t>
            </a:r>
            <a:r>
              <a:rPr lang="en-GB" sz="2400" dirty="0"/>
              <a:t> </a:t>
            </a:r>
            <a:r>
              <a:rPr lang="en-GB" sz="2400" dirty="0" err="1"/>
              <a:t>cais</a:t>
            </a:r>
            <a:endParaRPr lang="en-GB" sz="2400" dirty="0"/>
          </a:p>
          <a:p>
            <a:pPr>
              <a:buFont typeface="Arial" pitchFamily="34" charset="0"/>
              <a:buChar char="•"/>
            </a:pPr>
            <a:r>
              <a:rPr lang="en-GB" sz="2400" dirty="0"/>
              <a:t>Sut </a:t>
            </a:r>
            <a:r>
              <a:rPr lang="en-GB" sz="2400" dirty="0" err="1"/>
              <a:t>fyddai</a:t>
            </a:r>
            <a:r>
              <a:rPr lang="en-GB" sz="2400" dirty="0"/>
              <a:t> </a:t>
            </a:r>
            <a:r>
              <a:rPr lang="en-GB" sz="2400" dirty="0" err="1"/>
              <a:t>yn</a:t>
            </a:r>
            <a:r>
              <a:rPr lang="en-GB" sz="2400" dirty="0"/>
              <a:t> </a:t>
            </a:r>
            <a:r>
              <a:rPr lang="en-GB" sz="2400" dirty="0" err="1"/>
              <a:t>cael</a:t>
            </a:r>
            <a:r>
              <a:rPr lang="en-GB" sz="2400" dirty="0"/>
              <a:t> </a:t>
            </a:r>
            <a:r>
              <a:rPr lang="en-GB" sz="2400" dirty="0" err="1"/>
              <a:t>fy</a:t>
            </a:r>
            <a:r>
              <a:rPr lang="en-GB" sz="2400" dirty="0"/>
              <a:t> </a:t>
            </a:r>
            <a:r>
              <a:rPr lang="en-GB" sz="2400" dirty="0" err="1"/>
              <a:t>asesu</a:t>
            </a:r>
            <a:endParaRPr lang="en-GB" sz="240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57A33CA-A604-4077-AECF-885C2D6F16C7}"/>
              </a:ext>
            </a:extLst>
          </p:cNvPr>
          <p:cNvSpPr txBox="1">
            <a:spLocks/>
          </p:cNvSpPr>
          <p:nvPr/>
        </p:nvSpPr>
        <p:spPr>
          <a:xfrm>
            <a:off x="6876350" y="1748815"/>
            <a:ext cx="4062412" cy="441483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Dull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dewis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recriwtio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Dewis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cynlluniau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practisau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Cynnigion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dyranu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gynlluniau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Sicrwydd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Ansawdd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Gwybodaeth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Allweddol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Atgoffa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Ddyddiadau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Allweddol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Cwestiynau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271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E9BC7-CC9A-462C-B455-46F1CBE8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8391"/>
            <a:ext cx="10515600" cy="809334"/>
          </a:xfrm>
        </p:spPr>
        <p:txBody>
          <a:bodyPr>
            <a:normAutofit fontScale="90000"/>
          </a:bodyPr>
          <a:lstStyle/>
          <a:p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Nifer</a:t>
            </a:r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 y </a:t>
            </a:r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Swyddi</a:t>
            </a:r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 a </a:t>
            </a:r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Ceisiadau</a:t>
            </a:r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ar</a:t>
            </a:r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gyfer</a:t>
            </a:r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 DFT </a:t>
            </a:r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Presennol</a:t>
            </a:r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 (</a:t>
            </a:r>
            <a:r>
              <a:rPr lang="en-GB" sz="2800" b="1" kern="0" dirty="0" err="1">
                <a:solidFill>
                  <a:srgbClr val="0070C0"/>
                </a:solidFill>
                <a:latin typeface="Arial"/>
              </a:rPr>
              <a:t>mynediad</a:t>
            </a:r>
            <a:r>
              <a:rPr lang="en-GB" sz="2800" b="1" kern="0" dirty="0">
                <a:solidFill>
                  <a:srgbClr val="0070C0"/>
                </a:solidFill>
                <a:latin typeface="Arial"/>
              </a:rPr>
              <a:t> 2022)</a:t>
            </a:r>
            <a:endParaRPr lang="en-GB" dirty="0">
              <a:ea typeface="Calibri Light"/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2ACD6-1EEA-4D09-A88E-19FBE4B68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335" y="1686655"/>
            <a:ext cx="10515600" cy="410897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285750" indent="-285750">
              <a:lnSpc>
                <a:spcPct val="150000"/>
              </a:lnSpc>
            </a:pPr>
            <a:r>
              <a:rPr lang="en-GB" dirty="0" err="1">
                <a:latin typeface="Arial"/>
                <a:cs typeface="Arial"/>
              </a:rPr>
              <a:t>Nifer</a:t>
            </a:r>
            <a:r>
              <a:rPr lang="en-GB" dirty="0">
                <a:latin typeface="Arial"/>
                <a:cs typeface="Arial"/>
              </a:rPr>
              <a:t> y </a:t>
            </a:r>
            <a:r>
              <a:rPr lang="en-GB" dirty="0" err="1">
                <a:latin typeface="Arial"/>
                <a:cs typeface="Arial"/>
              </a:rPr>
              <a:t>Ceisiadau</a:t>
            </a:r>
            <a:r>
              <a:rPr lang="en-GB" dirty="0">
                <a:latin typeface="Arial"/>
                <a:cs typeface="Arial"/>
              </a:rPr>
              <a:t>: 1172</a:t>
            </a:r>
            <a:endParaRPr lang="en-GB" b="1" dirty="0">
              <a:highlight>
                <a:srgbClr val="FFFF00"/>
              </a:highlight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</a:pPr>
            <a:r>
              <a:rPr lang="en-GB" dirty="0" err="1">
                <a:latin typeface="Arial"/>
                <a:cs typeface="Arial"/>
              </a:rPr>
              <a:t>Nifer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wedi’u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asesu</a:t>
            </a:r>
            <a:r>
              <a:rPr lang="en-GB" dirty="0">
                <a:latin typeface="Arial"/>
                <a:cs typeface="Arial"/>
              </a:rPr>
              <a:t>: 1128</a:t>
            </a:r>
            <a:endParaRPr lang="en-GB" b="1" dirty="0">
              <a:highlight>
                <a:srgbClr val="FFFF00"/>
              </a:highlight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</a:pPr>
            <a:r>
              <a:rPr lang="en-GB" dirty="0" err="1">
                <a:latin typeface="Arial"/>
                <a:cs typeface="Arial"/>
              </a:rPr>
              <a:t>Nifer</a:t>
            </a:r>
            <a:r>
              <a:rPr lang="en-GB" dirty="0">
                <a:latin typeface="Arial"/>
                <a:cs typeface="Arial"/>
              </a:rPr>
              <a:t> y </a:t>
            </a:r>
            <a:r>
              <a:rPr lang="en-GB" dirty="0" err="1">
                <a:latin typeface="Arial"/>
                <a:cs typeface="Arial"/>
              </a:rPr>
              <a:t>llefydd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wedi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eu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cynnig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a’u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derbyn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yn</a:t>
            </a:r>
            <a:r>
              <a:rPr lang="en-GB" dirty="0">
                <a:latin typeface="Arial"/>
                <a:cs typeface="Arial"/>
              </a:rPr>
              <a:t> 2022:</a:t>
            </a:r>
            <a:r>
              <a:rPr lang="en-GB" b="1" dirty="0">
                <a:latin typeface="Arial"/>
                <a:cs typeface="Arial"/>
              </a:rPr>
              <a:t> </a:t>
            </a:r>
            <a:r>
              <a:rPr lang="en-GB" b="1" dirty="0" err="1">
                <a:latin typeface="Arial"/>
                <a:cs typeface="Arial"/>
              </a:rPr>
              <a:t>Cynigion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wedi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eu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rhyddhau</a:t>
            </a:r>
            <a:r>
              <a:rPr lang="en-GB" b="1" dirty="0">
                <a:latin typeface="Arial"/>
                <a:cs typeface="Arial"/>
              </a:rPr>
              <a:t> </a:t>
            </a:r>
            <a:r>
              <a:rPr lang="en-GB" b="1" dirty="0" err="1">
                <a:latin typeface="Arial"/>
                <a:cs typeface="Arial"/>
              </a:rPr>
              <a:t>ar</a:t>
            </a:r>
            <a:r>
              <a:rPr lang="en-GB" b="1" dirty="0">
                <a:latin typeface="Arial"/>
                <a:cs typeface="Arial"/>
              </a:rPr>
              <a:t> y 15fed o </a:t>
            </a:r>
            <a:r>
              <a:rPr lang="en-GB" b="1" dirty="0" err="1">
                <a:latin typeface="Arial"/>
                <a:cs typeface="Arial"/>
              </a:rPr>
              <a:t>Fehefin</a:t>
            </a:r>
            <a:endParaRPr lang="en-GB" b="1" u="sng" dirty="0">
              <a:solidFill>
                <a:srgbClr val="FF000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</a:pPr>
            <a:r>
              <a:rPr lang="en-GB" dirty="0" err="1">
                <a:latin typeface="Arial"/>
                <a:cs typeface="Arial"/>
              </a:rPr>
              <a:t>Nifer</a:t>
            </a:r>
            <a:r>
              <a:rPr lang="en-GB" dirty="0">
                <a:latin typeface="Arial"/>
                <a:cs typeface="Arial"/>
              </a:rPr>
              <a:t> o </a:t>
            </a:r>
            <a:r>
              <a:rPr lang="en-GB" dirty="0" err="1">
                <a:latin typeface="Arial"/>
                <a:cs typeface="Arial"/>
              </a:rPr>
              <a:t>lefydd</a:t>
            </a:r>
            <a:r>
              <a:rPr lang="en-GB" dirty="0">
                <a:latin typeface="Arial"/>
                <a:cs typeface="Arial"/>
              </a:rPr>
              <a:t> DFT </a:t>
            </a:r>
            <a:r>
              <a:rPr lang="en-GB" dirty="0" err="1">
                <a:latin typeface="Arial"/>
                <a:cs typeface="Arial"/>
              </a:rPr>
              <a:t>ar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gael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ar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hyn</a:t>
            </a:r>
            <a:r>
              <a:rPr lang="en-GB" dirty="0">
                <a:latin typeface="Arial"/>
                <a:cs typeface="Arial"/>
              </a:rPr>
              <a:t> o </a:t>
            </a:r>
            <a:r>
              <a:rPr lang="en-GB" dirty="0" err="1">
                <a:latin typeface="Arial"/>
                <a:cs typeface="Arial"/>
              </a:rPr>
              <a:t>bryd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yn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Lloegr</a:t>
            </a:r>
            <a:r>
              <a:rPr lang="en-GB" dirty="0">
                <a:latin typeface="Arial"/>
                <a:cs typeface="Arial"/>
              </a:rPr>
              <a:t>, Cymru a </a:t>
            </a:r>
            <a:r>
              <a:rPr lang="en-GB" dirty="0" err="1">
                <a:latin typeface="Arial"/>
                <a:cs typeface="Arial"/>
              </a:rPr>
              <a:t>Gogledd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err="1">
                <a:latin typeface="Arial"/>
                <a:cs typeface="Arial"/>
              </a:rPr>
              <a:t>Iwerddon</a:t>
            </a:r>
            <a:r>
              <a:rPr lang="en-GB" dirty="0">
                <a:latin typeface="Arial"/>
                <a:cs typeface="Arial"/>
              </a:rPr>
              <a:t>: </a:t>
            </a:r>
            <a:r>
              <a:rPr lang="en-GB" dirty="0">
                <a:ea typeface="+mn-lt"/>
                <a:cs typeface="+mn-lt"/>
              </a:rPr>
              <a:t>896</a:t>
            </a:r>
            <a:endParaRPr lang="en-GB" b="1" dirty="0">
              <a:highlight>
                <a:srgbClr val="FFFF00"/>
              </a:highlight>
              <a:latin typeface="Arial"/>
              <a:cs typeface="Aria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4752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F3535-A491-4F3E-9376-3F9A730AB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7290"/>
            <a:ext cx="10515600" cy="464144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>
                <a:latin typeface="Arial"/>
                <a:ea typeface="ＭＳ Ｐゴシック"/>
                <a:cs typeface="Arial"/>
              </a:rPr>
              <a:t>Amcan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y broses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yw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i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rancio’r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ymgeiswyr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cymwys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drwy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gyfweliad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a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dyrannu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cynlluniau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12-mis DFT,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Hyfforddiant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Hydredol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Cyfunol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Deintyddol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Sylfaenol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Craidd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(2-flynedd) (JDFCT)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ar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draws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Lloegr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,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Gogledd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Iwerddon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a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Chymru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.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Arial"/>
                <a:ea typeface="ＭＳ Ｐゴシック"/>
                <a:cs typeface="Arial"/>
              </a:rPr>
              <a:t>Mae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gofyn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i’r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swyddfa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Recriwtio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Cenedlaethol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Hyfforddiant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Deintyddol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Sylfaenol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gan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MDRS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i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addasu’r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ffordd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rydym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dewis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Deintyddion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Sylfaenol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o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ganlyniad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i’r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panemig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Covid.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Arial"/>
                <a:ea typeface="ＭＳ Ｐゴシック"/>
                <a:cs typeface="Arial"/>
              </a:rPr>
              <a:t>Mi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fydd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rancio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seiliedig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ar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assesiadau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. Mi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fydd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rhain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cynnwys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sgôr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Prawf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Dyfarnu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Sefyllfaol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ac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efallai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fydd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cynnwys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elfen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ychwanegol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,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megis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cyfweliad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rhithwir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(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cyfathrebiad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) </a:t>
            </a:r>
            <a:r>
              <a:rPr lang="en-US" sz="2000" b="1" dirty="0" err="1">
                <a:latin typeface="Arial"/>
                <a:ea typeface="ＭＳ Ｐゴシック"/>
                <a:cs typeface="Arial"/>
              </a:rPr>
              <a:t>fydd</a:t>
            </a:r>
            <a:r>
              <a:rPr lang="en-US" sz="2000" b="1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b="1" dirty="0" err="1">
                <a:latin typeface="Arial"/>
                <a:ea typeface="ＭＳ Ｐゴシック"/>
                <a:cs typeface="Arial"/>
              </a:rPr>
              <a:t>yn</a:t>
            </a:r>
            <a:r>
              <a:rPr lang="en-US" sz="2000" b="1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b="1" dirty="0" err="1">
                <a:latin typeface="Arial"/>
                <a:ea typeface="ＭＳ Ｐゴシック"/>
                <a:cs typeface="Arial"/>
              </a:rPr>
              <a:t>cael</a:t>
            </a:r>
            <a:r>
              <a:rPr lang="en-US" sz="2000" b="1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b="1" dirty="0" err="1">
                <a:latin typeface="Arial"/>
                <a:ea typeface="ＭＳ Ｐゴシック"/>
                <a:cs typeface="Arial"/>
              </a:rPr>
              <a:t>ei</a:t>
            </a:r>
            <a:r>
              <a:rPr lang="en-US" sz="2000" b="1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b="1" dirty="0" err="1">
                <a:latin typeface="Arial"/>
                <a:ea typeface="ＭＳ Ｐゴシック"/>
                <a:cs typeface="Arial"/>
              </a:rPr>
              <a:t>gadarnhau</a:t>
            </a:r>
            <a:r>
              <a:rPr lang="en-US" sz="2000" b="1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b="1" dirty="0" err="1">
                <a:latin typeface="Arial"/>
                <a:ea typeface="ＭＳ Ｐゴシック"/>
                <a:cs typeface="Arial"/>
              </a:rPr>
              <a:t>maes</a:t>
            </a:r>
            <a:r>
              <a:rPr lang="en-US" sz="2000" b="1" dirty="0">
                <a:latin typeface="Arial"/>
                <a:ea typeface="ＭＳ Ｐゴシック"/>
                <a:cs typeface="Arial"/>
              </a:rPr>
              <a:t> o law </a:t>
            </a:r>
            <a:r>
              <a:rPr lang="en-US" sz="2000" b="1" dirty="0" err="1">
                <a:latin typeface="Arial"/>
                <a:ea typeface="ＭＳ Ｐゴシック"/>
                <a:cs typeface="Arial"/>
              </a:rPr>
              <a:t>ar</a:t>
            </a:r>
            <a:r>
              <a:rPr lang="en-US" sz="2000" b="1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b="1" dirty="0" err="1">
                <a:latin typeface="Arial"/>
                <a:ea typeface="ＭＳ Ｐゴシック"/>
                <a:cs typeface="Arial"/>
              </a:rPr>
              <a:t>gyfer</a:t>
            </a:r>
            <a:r>
              <a:rPr lang="en-US" sz="2000" b="1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b="1" dirty="0" err="1">
                <a:latin typeface="Arial"/>
                <a:ea typeface="ＭＳ Ｐゴシック"/>
                <a:cs typeface="Arial"/>
              </a:rPr>
              <a:t>mynediad</a:t>
            </a:r>
            <a:r>
              <a:rPr lang="en-US" sz="2000" b="1" dirty="0">
                <a:latin typeface="Arial"/>
                <a:ea typeface="ＭＳ Ｐゴシック"/>
                <a:cs typeface="Arial"/>
              </a:rPr>
              <a:t> DFT 2023.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>
                <a:latin typeface="Arial"/>
                <a:ea typeface="ＭＳ Ｐゴシック"/>
                <a:cs typeface="Arial"/>
              </a:rPr>
              <a:t>Mae’r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Is-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grwp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Detholi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a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Recriwtio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Meddygol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a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Deintyddol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(MDRS)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wrthi’n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asesu’r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canlyniadau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o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asesiad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effaith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allanol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o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recriwtio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DFT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blaenorol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. Mi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fydd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hyn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a barn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gan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rhanddeiliaid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perthnasol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bwydo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i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mewn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i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benderfyniadau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y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dyfodol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.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Arial"/>
                <a:ea typeface="ＭＳ Ｐゴシック"/>
                <a:cs typeface="Arial"/>
              </a:rPr>
              <a:t>Ni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fydd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yno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unrhyw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gyfweliadau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wyneb-yn-wyneb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yn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rhan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</a:t>
            </a:r>
            <a:r>
              <a:rPr lang="en-US" sz="2000" dirty="0" err="1">
                <a:latin typeface="Arial"/>
                <a:ea typeface="ＭＳ Ｐゴシック"/>
                <a:cs typeface="Arial"/>
              </a:rPr>
              <a:t>o’r</a:t>
            </a:r>
            <a:r>
              <a:rPr lang="en-US" sz="2000" dirty="0">
                <a:latin typeface="Arial"/>
                <a:ea typeface="ＭＳ Ｐゴシック"/>
                <a:cs typeface="Arial"/>
              </a:rPr>
              <a:t> broses hon. </a:t>
            </a:r>
            <a:endParaRPr lang="en-US" sz="2400" dirty="0"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sz="2400" dirty="0">
              <a:latin typeface="Arial"/>
              <a:ea typeface="ＭＳ Ｐゴシック"/>
              <a:cs typeface="Arial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655B0E6-4E15-47C0-BD17-B114B56DE4B0}"/>
              </a:ext>
            </a:extLst>
          </p:cNvPr>
          <p:cNvSpPr txBox="1">
            <a:spLocks/>
          </p:cNvSpPr>
          <p:nvPr/>
        </p:nvSpPr>
        <p:spPr>
          <a:xfrm>
            <a:off x="838200" y="566831"/>
            <a:ext cx="10515600" cy="599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Proses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recriwtio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ar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gyfer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cefnogi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swyddi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</a:t>
            </a:r>
            <a:r>
              <a:rPr lang="en-GB" sz="2800" b="1" kern="0" dirty="0" err="1">
                <a:solidFill>
                  <a:srgbClr val="0072C6"/>
                </a:solidFill>
                <a:latin typeface="Arial"/>
              </a:rPr>
              <a:t>mynediad</a:t>
            </a:r>
            <a:r>
              <a:rPr lang="en-GB" sz="2800" b="1" kern="0" dirty="0">
                <a:solidFill>
                  <a:srgbClr val="0072C6"/>
                </a:solidFill>
                <a:latin typeface="Arial"/>
              </a:rPr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687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D_Generic_Template">
  <a:themeElements>
    <a:clrScheme name="LD_Generic_Template 1">
      <a:dk1>
        <a:srgbClr val="5BBF21"/>
      </a:dk1>
      <a:lt1>
        <a:srgbClr val="FFFFFF"/>
      </a:lt1>
      <a:dk2>
        <a:srgbClr val="5BBF21"/>
      </a:dk2>
      <a:lt2>
        <a:srgbClr val="FFFFFF"/>
      </a:lt2>
      <a:accent1>
        <a:srgbClr val="5BBF21"/>
      </a:accent1>
      <a:accent2>
        <a:srgbClr val="0091C9"/>
      </a:accent2>
      <a:accent3>
        <a:srgbClr val="FFFFFF"/>
      </a:accent3>
      <a:accent4>
        <a:srgbClr val="4CA31B"/>
      </a:accent4>
      <a:accent5>
        <a:srgbClr val="B5DCAB"/>
      </a:accent5>
      <a:accent6>
        <a:srgbClr val="0083B6"/>
      </a:accent6>
      <a:hlink>
        <a:srgbClr val="A00054"/>
      </a:hlink>
      <a:folHlink>
        <a:srgbClr val="E28C05"/>
      </a:folHlink>
    </a:clrScheme>
    <a:fontScheme name="LD_Generic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D_Generic_Template 1">
        <a:dk1>
          <a:srgbClr val="5BBF21"/>
        </a:dk1>
        <a:lt1>
          <a:srgbClr val="FFFFFF"/>
        </a:lt1>
        <a:dk2>
          <a:srgbClr val="5BBF21"/>
        </a:dk2>
        <a:lt2>
          <a:srgbClr val="FFFFFF"/>
        </a:lt2>
        <a:accent1>
          <a:srgbClr val="5BBF21"/>
        </a:accent1>
        <a:accent2>
          <a:srgbClr val="0091C9"/>
        </a:accent2>
        <a:accent3>
          <a:srgbClr val="FFFFFF"/>
        </a:accent3>
        <a:accent4>
          <a:srgbClr val="4CA31B"/>
        </a:accent4>
        <a:accent5>
          <a:srgbClr val="B5DCAB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2">
        <a:dk1>
          <a:srgbClr val="006B54"/>
        </a:dk1>
        <a:lt1>
          <a:srgbClr val="FFFFFF"/>
        </a:lt1>
        <a:dk2>
          <a:srgbClr val="006B54"/>
        </a:dk2>
        <a:lt2>
          <a:srgbClr val="FFFFFF"/>
        </a:lt2>
        <a:accent1>
          <a:srgbClr val="006B54"/>
        </a:accent1>
        <a:accent2>
          <a:srgbClr val="0091C9"/>
        </a:accent2>
        <a:accent3>
          <a:srgbClr val="FFFFFF"/>
        </a:accent3>
        <a:accent4>
          <a:srgbClr val="005A46"/>
        </a:accent4>
        <a:accent5>
          <a:srgbClr val="AABAB3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3">
        <a:dk1>
          <a:srgbClr val="00AA9E"/>
        </a:dk1>
        <a:lt1>
          <a:srgbClr val="FFFFFF"/>
        </a:lt1>
        <a:dk2>
          <a:srgbClr val="00AA9E"/>
        </a:dk2>
        <a:lt2>
          <a:srgbClr val="FFFFFF"/>
        </a:lt2>
        <a:accent1>
          <a:srgbClr val="00AA9E"/>
        </a:accent1>
        <a:accent2>
          <a:srgbClr val="0091C9"/>
        </a:accent2>
        <a:accent3>
          <a:srgbClr val="FFFFFF"/>
        </a:accent3>
        <a:accent4>
          <a:srgbClr val="009186"/>
        </a:accent4>
        <a:accent5>
          <a:srgbClr val="AAD2CC"/>
        </a:accent5>
        <a:accent6>
          <a:srgbClr val="0083B6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4">
        <a:dk1>
          <a:srgbClr val="00ADC6"/>
        </a:dk1>
        <a:lt1>
          <a:srgbClr val="FFFFFF"/>
        </a:lt1>
        <a:dk2>
          <a:srgbClr val="00ADC6"/>
        </a:dk2>
        <a:lt2>
          <a:srgbClr val="FFFFFF"/>
        </a:lt2>
        <a:accent1>
          <a:srgbClr val="00ADC6"/>
        </a:accent1>
        <a:accent2>
          <a:srgbClr val="009E49"/>
        </a:accent2>
        <a:accent3>
          <a:srgbClr val="FFFFFF"/>
        </a:accent3>
        <a:accent4>
          <a:srgbClr val="0093A9"/>
        </a:accent4>
        <a:accent5>
          <a:srgbClr val="AAD3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5">
        <a:dk1>
          <a:srgbClr val="003893"/>
        </a:dk1>
        <a:lt1>
          <a:srgbClr val="FFFFFF"/>
        </a:lt1>
        <a:dk2>
          <a:srgbClr val="003893"/>
        </a:dk2>
        <a:lt2>
          <a:srgbClr val="FFFFFF"/>
        </a:lt2>
        <a:accent1>
          <a:srgbClr val="003893"/>
        </a:accent1>
        <a:accent2>
          <a:srgbClr val="009E49"/>
        </a:accent2>
        <a:accent3>
          <a:srgbClr val="FFFFFF"/>
        </a:accent3>
        <a:accent4>
          <a:srgbClr val="002E7D"/>
        </a:accent4>
        <a:accent5>
          <a:srgbClr val="AAAEC8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6">
        <a:dk1>
          <a:srgbClr val="56008C"/>
        </a:dk1>
        <a:lt1>
          <a:srgbClr val="FFFFFF"/>
        </a:lt1>
        <a:dk2>
          <a:srgbClr val="56008C"/>
        </a:dk2>
        <a:lt2>
          <a:srgbClr val="FFFFFF"/>
        </a:lt2>
        <a:accent1>
          <a:srgbClr val="56008C"/>
        </a:accent1>
        <a:accent2>
          <a:srgbClr val="009E49"/>
        </a:accent2>
        <a:accent3>
          <a:srgbClr val="FFFFFF"/>
        </a:accent3>
        <a:accent4>
          <a:srgbClr val="480077"/>
        </a:accent4>
        <a:accent5>
          <a:srgbClr val="B4AAC5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7">
        <a:dk1>
          <a:srgbClr val="A00054"/>
        </a:dk1>
        <a:lt1>
          <a:srgbClr val="FFFFFF"/>
        </a:lt1>
        <a:dk2>
          <a:srgbClr val="A00054"/>
        </a:dk2>
        <a:lt2>
          <a:srgbClr val="FFFFFF"/>
        </a:lt2>
        <a:accent1>
          <a:srgbClr val="A00054"/>
        </a:accent1>
        <a:accent2>
          <a:srgbClr val="0091C9"/>
        </a:accent2>
        <a:accent3>
          <a:srgbClr val="FFFFFF"/>
        </a:accent3>
        <a:accent4>
          <a:srgbClr val="880046"/>
        </a:accent4>
        <a:accent5>
          <a:srgbClr val="CDAAB3"/>
        </a:accent5>
        <a:accent6>
          <a:srgbClr val="0083B6"/>
        </a:accent6>
        <a:hlink>
          <a:srgbClr val="009E49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8">
        <a:dk1>
          <a:srgbClr val="E28C05"/>
        </a:dk1>
        <a:lt1>
          <a:srgbClr val="FFFFFF"/>
        </a:lt1>
        <a:dk2>
          <a:srgbClr val="E28C05"/>
        </a:dk2>
        <a:lt2>
          <a:srgbClr val="FFFFFF"/>
        </a:lt2>
        <a:accent1>
          <a:srgbClr val="E28C05"/>
        </a:accent1>
        <a:accent2>
          <a:srgbClr val="0091C9"/>
        </a:accent2>
        <a:accent3>
          <a:srgbClr val="FFFFFF"/>
        </a:accent3>
        <a:accent4>
          <a:srgbClr val="C17703"/>
        </a:accent4>
        <a:accent5>
          <a:srgbClr val="EEC5AA"/>
        </a:accent5>
        <a:accent6>
          <a:srgbClr val="0083B6"/>
        </a:accent6>
        <a:hlink>
          <a:srgbClr val="009E49"/>
        </a:hlink>
        <a:folHlink>
          <a:srgbClr val="A000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D_Generic_Template 9">
        <a:dk1>
          <a:srgbClr val="0072C6"/>
        </a:dk1>
        <a:lt1>
          <a:srgbClr val="FFFFFF"/>
        </a:lt1>
        <a:dk2>
          <a:srgbClr val="0072C6"/>
        </a:dk2>
        <a:lt2>
          <a:srgbClr val="FFFFFF"/>
        </a:lt2>
        <a:accent1>
          <a:srgbClr val="0072C6"/>
        </a:accent1>
        <a:accent2>
          <a:srgbClr val="009E49"/>
        </a:accent2>
        <a:accent3>
          <a:srgbClr val="FFFFFF"/>
        </a:accent3>
        <a:accent4>
          <a:srgbClr val="0060A9"/>
        </a:accent4>
        <a:accent5>
          <a:srgbClr val="AABCDF"/>
        </a:accent5>
        <a:accent6>
          <a:srgbClr val="008F41"/>
        </a:accent6>
        <a:hlink>
          <a:srgbClr val="A00054"/>
        </a:hlink>
        <a:folHlink>
          <a:srgbClr val="E28C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CE89B6A8A19741A99B7BA2775B2375" ma:contentTypeVersion="26" ma:contentTypeDescription="Create a new document." ma:contentTypeScope="" ma:versionID="bd216fdd2e0fb60bac4066ff82c28698">
  <xsd:schema xmlns:xsd="http://www.w3.org/2001/XMLSchema" xmlns:xs="http://www.w3.org/2001/XMLSchema" xmlns:p="http://schemas.microsoft.com/office/2006/metadata/properties" xmlns:ns2="18d75c6b-7b27-4bd5-9567-dcab39f0c888" xmlns:ns3="8ebcefc1-bb15-4e07-9c90-590d96ce25a5" targetNamespace="http://schemas.microsoft.com/office/2006/metadata/properties" ma:root="true" ma:fieldsID="bbca21e5df2531307590c82e3c348dfe" ns2:_="" ns3:_="">
    <xsd:import namespace="18d75c6b-7b27-4bd5-9567-dcab39f0c888"/>
    <xsd:import namespace="8ebcefc1-bb15-4e07-9c90-590d96ce25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d75c6b-7b27-4bd5-9567-dcab39f0c8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7" nillable="true" ma:displayName="Location" ma:internalName="MediaServiceLocation" ma:readOnly="true">
      <xsd:simpleType>
        <xsd:restriction base="dms:Text"/>
      </xsd:simpleType>
    </xsd:element>
    <xsd:element name="MediaServiceOCR" ma:index="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description="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bcefc1-bb15-4e07-9c90-590d96ce25a5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15d470-2216-4d89-a381-aa5376ff4be0}" ma:internalName="TaxCatchAll" ma:showField="CatchAllData" ma:web="8ebcefc1-bb15-4e07-9c90-590d96ce25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ebcefc1-bb15-4e07-9c90-590d96ce25a5">
      <UserInfo>
        <DisplayName>Myles Desantos</DisplayName>
        <AccountId>65</AccountId>
        <AccountType/>
      </UserInfo>
      <UserInfo>
        <DisplayName>Peter Briggs</DisplayName>
        <AccountId>277</AccountId>
        <AccountType/>
      </UserInfo>
      <UserInfo>
        <DisplayName>Arshid Hussain</DisplayName>
        <AccountId>2723</AccountId>
        <AccountType/>
      </UserInfo>
      <UserInfo>
        <DisplayName>Malcolm Smith</DisplayName>
        <AccountId>972</AccountId>
        <AccountType/>
      </UserInfo>
      <UserInfo>
        <DisplayName>Donna Holden</DisplayName>
        <AccountId>909</AccountId>
        <AccountType/>
      </UserInfo>
      <UserInfo>
        <DisplayName>John Darby</DisplayName>
        <AccountId>947</AccountId>
        <AccountType/>
      </UserInfo>
      <UserInfo>
        <DisplayName>Jane Luker</DisplayName>
        <AccountId>1026</AccountId>
        <AccountType/>
      </UserInfo>
      <UserInfo>
        <DisplayName>James Spencer</DisplayName>
        <AccountId>2716</AccountId>
        <AccountType/>
      </UserInfo>
      <UserInfo>
        <DisplayName>Andrew Dickenson</DisplayName>
        <AccountId>2717</AccountId>
        <AccountType/>
      </UserInfo>
      <UserInfo>
        <DisplayName>Jessica Tollerfield</DisplayName>
        <AccountId>131</AccountId>
        <AccountType/>
      </UserInfo>
      <UserInfo>
        <DisplayName>Stephanie Saffo</DisplayName>
        <AccountId>198</AccountId>
        <AccountType/>
      </UserInfo>
      <UserInfo>
        <DisplayName>Jennifer Byatt</DisplayName>
        <AccountId>214</AccountId>
        <AccountType/>
      </UserInfo>
      <UserInfo>
        <DisplayName>DFTrecruitment</DisplayName>
        <AccountId>2700</AccountId>
        <AccountType/>
      </UserInfo>
    </SharedWithUsers>
    <TaxCatchAll xmlns="8ebcefc1-bb15-4e07-9c90-590d96ce25a5" xsi:nil="true"/>
    <lcf76f155ced4ddcb4097134ff3c332f xmlns="18d75c6b-7b27-4bd5-9567-dcab39f0c88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/>
</file>

<file path=customXml/itemProps1.xml><?xml version="1.0" encoding="utf-8"?>
<ds:datastoreItem xmlns:ds="http://schemas.openxmlformats.org/officeDocument/2006/customXml" ds:itemID="{EA608334-7D6E-43F9-9FE9-4230F45942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d75c6b-7b27-4bd5-9567-dcab39f0c888"/>
    <ds:schemaRef ds:uri="8ebcefc1-bb15-4e07-9c90-590d96ce25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6EAA8B-144D-4DB6-9482-B92C5EA59357}">
  <ds:schemaRefs>
    <ds:schemaRef ds:uri="http://schemas.microsoft.com/office/2006/metadata/properties"/>
    <ds:schemaRef ds:uri="8ebcefc1-bb15-4e07-9c90-590d96ce25a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8d75c6b-7b27-4bd5-9567-dcab39f0c88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98F1267-5720-4A79-BE3E-60E5608F61A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14850</TotalTime>
  <Words>3863</Words>
  <Application>Microsoft Office PowerPoint</Application>
  <PresentationFormat>Widescreen</PresentationFormat>
  <Paragraphs>268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Calibri</vt:lpstr>
      <vt:lpstr>Calibri Light</vt:lpstr>
      <vt:lpstr>Frutiger Neue LT Pro Regular</vt:lpstr>
      <vt:lpstr>Symbol</vt:lpstr>
      <vt:lpstr>Tahoma</vt:lpstr>
      <vt:lpstr>Wingdings</vt:lpstr>
      <vt:lpstr>Office Theme</vt:lpstr>
      <vt:lpstr>1_LD_Generic_Template</vt:lpstr>
      <vt:lpstr>Hyfforddiant Deintyddol Sylfaenol (DFT) Recriwtio i gefnogi Mynediad i Hyfforddiant ar gyfer mynediad Medi 2023.   Cyflwyniad Deon Deintyddol Ôl-Raddedig Mehefin / Gorffennaf 2022  </vt:lpstr>
      <vt:lpstr> Recriwtio Deintyddol Sylfaenol ar gyfer mynediad 2023 Gweminar Cenedlaethol/ Cyflwyniad Deon Deintyddol Ôl-Raddedig </vt:lpstr>
      <vt:lpstr>Recriwtio Deintyddol Sylfaenol ar gyfer mynediad 2023 </vt:lpstr>
      <vt:lpstr>Hyfforddiant Deintyddol Sylfaenol (DFT)</vt:lpstr>
      <vt:lpstr>Cwblhad Boddhaol o’r DFT</vt:lpstr>
      <vt:lpstr>Cwblhad Boddhaol o’r DFT</vt:lpstr>
      <vt:lpstr>Trosolwg o’r broses recriwtio ar gyfer cefnogi mynediad 2023 -mi fydd y canlynol yn cael ei drafod yn y cyflwyniad yma-</vt:lpstr>
      <vt:lpstr>Nifer y Swyddi a Ceisiadau ar gyfer DFT Presennol (mynediad 2022)</vt:lpstr>
      <vt:lpstr>PowerPoint Presentation</vt:lpstr>
      <vt:lpstr>Proses Recriwtio ar gyfer mynediad 2023</vt:lpstr>
      <vt:lpstr>Cefnogi ymgeiswyr âg anabledd -datganiad wrth gwblhau cais-</vt:lpstr>
      <vt:lpstr>Cefnogi ymgeiswyr gydag Amgylchiadau Arbennig</vt:lpstr>
      <vt:lpstr>Pa swyddi sy wedi’i cynnwys?</vt:lpstr>
      <vt:lpstr>Lloegr, Cymru a Gogledd Iwerddon, Ardaloedd a Deoniaethau Health Education England. </vt:lpstr>
      <vt:lpstr>Dyddiadau Allweddol ar gyfer Recriwtio</vt:lpstr>
      <vt:lpstr>Sut i wneud cais? </vt:lpstr>
      <vt:lpstr>Cyfarwyddyd Cwestiynau  Ffurflen Gais</vt:lpstr>
      <vt:lpstr>Sut y byddaf yn cael fy asesu?</vt:lpstr>
      <vt:lpstr>Trefniadau ar gyfer sefyll yr SJT</vt:lpstr>
      <vt:lpstr>Beth yw SJTs?</vt:lpstr>
      <vt:lpstr>Cwestiwn Rancio SJT enghreifftiol </vt:lpstr>
      <vt:lpstr>Enghraifft o Gwestiwn Aml-Ddewis</vt:lpstr>
      <vt:lpstr>Dewis Cynllun</vt:lpstr>
      <vt:lpstr>Wedi’r Prawf Dyfarnu Sefyllfaol a’r cyfweliad cyfathrebu rhithwir</vt:lpstr>
      <vt:lpstr>Cynigion a Dyraniad i Gynllun</vt:lpstr>
      <vt:lpstr>Cynigion a Dyraniad i Gynllun</vt:lpstr>
      <vt:lpstr>Sicrhau Ansawdd</vt:lpstr>
      <vt:lpstr>Gwybodaeth Allweddol</vt:lpstr>
      <vt:lpstr>Diweddariadau</vt:lpstr>
      <vt:lpstr>Nodyn atgoffa ar gyfer Dyddiadau Allweddol</vt:lpstr>
      <vt:lpstr>Cyngor</vt:lpstr>
      <vt:lpstr>Dogfen Trawsnewidiad Addysg (ETD)</vt:lpstr>
      <vt:lpstr>Dogfen Trawsnewidiad Addysg (ETD)</vt:lpstr>
      <vt:lpstr>Cwestiynau?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Dental Foundation Training (DFT)</dc:title>
  <dc:creator>BYATT, Jennifer</dc:creator>
  <cp:lastModifiedBy>Erin Bryn (HEIW)</cp:lastModifiedBy>
  <cp:revision>183</cp:revision>
  <dcterms:created xsi:type="dcterms:W3CDTF">2019-05-23T12:44:57Z</dcterms:created>
  <dcterms:modified xsi:type="dcterms:W3CDTF">2023-02-09T15:00:47Z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0x010100F64C1D223B42884AA6795CDC638E41B3</vt:lpwstr>
  </property>
  <property fmtid="{D5CDD505-2E9C-101B-9397-08002B2CF9AE}" pid="3" name="MediaServiceImageTags">
    <vt:lpwstr/>
  </property>
</Properties>
</file>