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6"/>
  </p:notesMasterIdLst>
  <p:sldIdLst>
    <p:sldId id="314" r:id="rId5"/>
    <p:sldId id="256" r:id="rId6"/>
    <p:sldId id="319" r:id="rId7"/>
    <p:sldId id="317" r:id="rId8"/>
    <p:sldId id="326" r:id="rId9"/>
    <p:sldId id="321" r:id="rId10"/>
    <p:sldId id="325" r:id="rId11"/>
    <p:sldId id="324" r:id="rId12"/>
    <p:sldId id="322" r:id="rId13"/>
    <p:sldId id="320" r:id="rId14"/>
    <p:sldId id="330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1" roundtripDataSignature="AMtx7mjLOvE2pQ7ItAN6UoQrNf3nFUSOM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17" autoAdjust="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31" Type="http://customschemas.google.com/relationships/presentationmetadata" Target="meta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than Davis (HEIW)" userId="9ce813f2-00ad-48d6-b724-b8a510fbbb5e" providerId="ADAL" clId="{89A9EC5B-F404-4853-8E3C-CAF3187E66D7}"/>
    <pc:docChg chg="modSld">
      <pc:chgData name="Bethan Davis (HEIW)" userId="9ce813f2-00ad-48d6-b724-b8a510fbbb5e" providerId="ADAL" clId="{89A9EC5B-F404-4853-8E3C-CAF3187E66D7}" dt="2023-09-22T12:46:29.120" v="3" actId="20577"/>
      <pc:docMkLst>
        <pc:docMk/>
      </pc:docMkLst>
      <pc:sldChg chg="modSp mod">
        <pc:chgData name="Bethan Davis (HEIW)" userId="9ce813f2-00ad-48d6-b724-b8a510fbbb5e" providerId="ADAL" clId="{89A9EC5B-F404-4853-8E3C-CAF3187E66D7}" dt="2023-09-22T12:46:29.120" v="3" actId="20577"/>
        <pc:sldMkLst>
          <pc:docMk/>
          <pc:sldMk cId="3594719620" sldId="317"/>
        </pc:sldMkLst>
        <pc:spChg chg="mod">
          <ac:chgData name="Bethan Davis (HEIW)" userId="9ce813f2-00ad-48d6-b724-b8a510fbbb5e" providerId="ADAL" clId="{89A9EC5B-F404-4853-8E3C-CAF3187E66D7}" dt="2023-09-22T12:46:29.120" v="3" actId="20577"/>
          <ac:spMkLst>
            <pc:docMk/>
            <pc:sldMk cId="3594719620" sldId="317"/>
            <ac:spMk id="14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824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00878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008086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8DDE51-4E40-2746-AC1C-EBFD58A182F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301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17062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2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1020"/>
            <a:ext cx="12192000" cy="683596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4E82"/>
              </a:buClr>
              <a:buSzPts val="4000"/>
              <a:buFont typeface="Arial"/>
              <a:buNone/>
              <a:defRPr sz="4000" b="1">
                <a:solidFill>
                  <a:srgbClr val="304E8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5083"/>
              </a:buClr>
              <a:buSzPts val="2000"/>
              <a:buNone/>
              <a:defRPr sz="2000" b="0">
                <a:solidFill>
                  <a:srgbClr val="32508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>
            <a:spLocks noGrp="1"/>
          </p:cNvSpPr>
          <p:nvPr>
            <p:ph type="title"/>
          </p:nvPr>
        </p:nvSpPr>
        <p:spPr>
          <a:xfrm>
            <a:off x="838200" y="27456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5083"/>
              </a:buClr>
              <a:buSzPts val="3200"/>
              <a:buFont typeface="Arial"/>
              <a:buNone/>
              <a:defRPr sz="3200" b="1">
                <a:solidFill>
                  <a:srgbClr val="32508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3"/>
          <p:cNvSpPr txBox="1">
            <a:spLocks noGrp="1"/>
          </p:cNvSpPr>
          <p:nvPr>
            <p:ph type="body" idx="1"/>
          </p:nvPr>
        </p:nvSpPr>
        <p:spPr>
          <a:xfrm>
            <a:off x="838200" y="1739700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75756"/>
              </a:buClr>
              <a:buSzPts val="1800"/>
              <a:buNone/>
              <a:defRPr sz="1800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/>
          <p:nvPr/>
        </p:nvSpPr>
        <p:spPr>
          <a:xfrm>
            <a:off x="0" y="5764697"/>
            <a:ext cx="12192000" cy="1093304"/>
          </a:xfrm>
          <a:prstGeom prst="rect">
            <a:avLst/>
          </a:prstGeom>
          <a:solidFill>
            <a:srgbClr val="EBEB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" name="Google Shape;26;p13" descr="A close up of a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75615" t="64492"/>
          <a:stretch/>
        </p:blipFill>
        <p:spPr>
          <a:xfrm>
            <a:off x="8804596" y="4422912"/>
            <a:ext cx="3387404" cy="2435087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0" name="Google Shape;30;p13" descr="A close up of a sig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1000" y="5954620"/>
            <a:ext cx="2937195" cy="694658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13"/>
          <p:cNvSpPr txBox="1"/>
          <p:nvPr/>
        </p:nvSpPr>
        <p:spPr>
          <a:xfrm>
            <a:off x="3775395" y="6060212"/>
            <a:ext cx="457200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i="0" u="none" strike="noStrike" cap="none">
                <a:solidFill>
                  <a:srgbClr val="325083"/>
                </a:solidFill>
                <a:latin typeface="Arial"/>
                <a:ea typeface="Arial"/>
                <a:cs typeface="Arial"/>
                <a:sym typeface="Arial"/>
              </a:rPr>
              <a:t>Trawsnewid y gweithlu ar gyfer Cymru iachach</a:t>
            </a:r>
            <a:endParaRPr sz="1400" b="1">
              <a:solidFill>
                <a:srgbClr val="32508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>
                <a:solidFill>
                  <a:srgbClr val="489CC9"/>
                </a:solidFill>
                <a:latin typeface="Arial"/>
                <a:ea typeface="Arial"/>
                <a:cs typeface="Arial"/>
                <a:sym typeface="Arial"/>
              </a:rPr>
              <a:t>Transforming the workforce for a healthier Wales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4"/>
          <p:cNvSpPr txBox="1">
            <a:spLocks noGrp="1"/>
          </p:cNvSpPr>
          <p:nvPr>
            <p:ph type="title"/>
          </p:nvPr>
        </p:nvSpPr>
        <p:spPr>
          <a:xfrm>
            <a:off x="838200" y="27456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5083"/>
              </a:buClr>
              <a:buSzPts val="3200"/>
              <a:buFont typeface="Arial"/>
              <a:buNone/>
              <a:defRPr sz="3200" b="1">
                <a:solidFill>
                  <a:srgbClr val="32508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4"/>
          <p:cNvSpPr txBox="1">
            <a:spLocks noGrp="1"/>
          </p:cNvSpPr>
          <p:nvPr>
            <p:ph type="body" idx="1"/>
          </p:nvPr>
        </p:nvSpPr>
        <p:spPr>
          <a:xfrm>
            <a:off x="838200" y="1739700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75756"/>
              </a:buClr>
              <a:buSzPts val="1800"/>
              <a:buNone/>
              <a:defRPr sz="1800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14"/>
          <p:cNvSpPr/>
          <p:nvPr/>
        </p:nvSpPr>
        <p:spPr>
          <a:xfrm>
            <a:off x="0" y="5764697"/>
            <a:ext cx="12192000" cy="1093304"/>
          </a:xfrm>
          <a:prstGeom prst="rect">
            <a:avLst/>
          </a:prstGeom>
          <a:solidFill>
            <a:srgbClr val="EBEB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9" name="Google Shape;39;p14" descr="A close up of a sig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1000" y="5954620"/>
            <a:ext cx="2937195" cy="694658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14"/>
          <p:cNvSpPr txBox="1"/>
          <p:nvPr/>
        </p:nvSpPr>
        <p:spPr>
          <a:xfrm>
            <a:off x="3775395" y="6060212"/>
            <a:ext cx="457200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>
                <a:solidFill>
                  <a:srgbClr val="325083"/>
                </a:solidFill>
                <a:latin typeface="Arial"/>
                <a:ea typeface="Arial"/>
                <a:cs typeface="Arial"/>
                <a:sym typeface="Arial"/>
              </a:rPr>
              <a:t>Trawsnewid y gweithlu ar gyfer Cymru iachach</a:t>
            </a:r>
            <a:endParaRPr sz="1400" b="1">
              <a:solidFill>
                <a:srgbClr val="32508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>
                <a:solidFill>
                  <a:srgbClr val="489CC9"/>
                </a:solidFill>
                <a:latin typeface="Arial"/>
                <a:ea typeface="Arial"/>
                <a:cs typeface="Arial"/>
                <a:sym typeface="Arial"/>
              </a:rPr>
              <a:t>Transforming the workforce for a healthier Wales</a:t>
            </a:r>
            <a:endParaRPr/>
          </a:p>
        </p:txBody>
      </p:sp>
      <p:pic>
        <p:nvPicPr>
          <p:cNvPr id="41" name="Google Shape;41;p14" descr="A close up of a piece of pap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67941" t="62708"/>
          <a:stretch/>
        </p:blipFill>
        <p:spPr>
          <a:xfrm>
            <a:off x="8073294" y="4026567"/>
            <a:ext cx="4118705" cy="26949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1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1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1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8" name="Google Shape;78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6FC154-5E7A-D342-ABD2-C14DC67F0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2EC03-CA0B-FB40-9F85-2B15D6525803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1F53D6-A1EC-E347-B953-A68107B96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4688BF-4373-3C4C-BBD2-2CDC2FDF3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5C88D-9318-F64E-831A-B980D0E426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733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7" r:id="rId6"/>
    <p:sldLayoutId id="2147483658" r:id="rId7"/>
    <p:sldLayoutId id="2147483659" r:id="rId8"/>
    <p:sldLayoutId id="2147483660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"/>
          <p:cNvSpPr txBox="1">
            <a:spLocks noGrp="1"/>
          </p:cNvSpPr>
          <p:nvPr>
            <p:ph type="ctrTitle"/>
          </p:nvPr>
        </p:nvSpPr>
        <p:spPr>
          <a:xfrm>
            <a:off x="1729483" y="3552290"/>
            <a:ext cx="8733034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r>
              <a:rPr lang="en-GB" sz="5400" dirty="0" err="1">
                <a:effectLst/>
                <a:ea typeface="Calibri" panose="020F0502020204030204" pitchFamily="34" charset="0"/>
              </a:rPr>
              <a:t>Strategaeth</a:t>
            </a:r>
            <a:r>
              <a:rPr lang="en-GB" sz="5400" dirty="0">
                <a:effectLst/>
                <a:ea typeface="Calibri" panose="020F0502020204030204" pitchFamily="34" charset="0"/>
              </a:rPr>
              <a:t> </a:t>
            </a:r>
            <a:r>
              <a:rPr lang="en-GB" sz="5400" dirty="0" err="1">
                <a:effectLst/>
                <a:ea typeface="Calibri" panose="020F0502020204030204" pitchFamily="34" charset="0"/>
              </a:rPr>
              <a:t>Addysg</a:t>
            </a:r>
            <a:r>
              <a:rPr lang="en-GB" sz="5400" dirty="0">
                <a:effectLst/>
                <a:ea typeface="Calibri" panose="020F0502020204030204" pitchFamily="34" charset="0"/>
              </a:rPr>
              <a:t> a </a:t>
            </a:r>
            <a:r>
              <a:rPr lang="en-GB" sz="5400" dirty="0" err="1">
                <a:effectLst/>
                <a:ea typeface="Calibri" panose="020F0502020204030204" pitchFamily="34" charset="0"/>
              </a:rPr>
              <a:t>Hyfforddiant</a:t>
            </a:r>
            <a:r>
              <a:rPr lang="en-GB" sz="5400" dirty="0">
                <a:effectLst/>
                <a:ea typeface="Calibri" panose="020F0502020204030204" pitchFamily="34" charset="0"/>
              </a:rPr>
              <a:t> </a:t>
            </a:r>
            <a:r>
              <a:rPr lang="en-GB" sz="5400" dirty="0" err="1">
                <a:ea typeface="Calibri" panose="020F0502020204030204" pitchFamily="34" charset="0"/>
              </a:rPr>
              <a:t>Seiliedig</a:t>
            </a:r>
            <a:r>
              <a:rPr lang="en-GB" sz="5400" dirty="0">
                <a:ea typeface="Calibri" panose="020F0502020204030204" pitchFamily="34" charset="0"/>
              </a:rPr>
              <a:t> </a:t>
            </a:r>
            <a:r>
              <a:rPr lang="en-GB" sz="5400" dirty="0" err="1">
                <a:ea typeface="Calibri" panose="020F0502020204030204" pitchFamily="34" charset="0"/>
              </a:rPr>
              <a:t>ar</a:t>
            </a:r>
            <a:r>
              <a:rPr lang="en-GB" sz="5400" dirty="0">
                <a:ea typeface="Calibri" panose="020F0502020204030204" pitchFamily="34" charset="0"/>
              </a:rPr>
              <a:t> Efelychu Cymru Gyfan ar gyfer y </a:t>
            </a:r>
            <a:r>
              <a:rPr lang="en-GB" sz="5400" dirty="0" err="1">
                <a:ea typeface="Calibri" panose="020F0502020204030204" pitchFamily="34" charset="0"/>
              </a:rPr>
              <a:t>Gweithlu</a:t>
            </a:r>
            <a:r>
              <a:rPr lang="en-GB" sz="5400" dirty="0">
                <a:ea typeface="Calibri" panose="020F0502020204030204" pitchFamily="34" charset="0"/>
              </a:rPr>
              <a:t> </a:t>
            </a:r>
            <a:r>
              <a:rPr lang="en-GB" sz="5400" dirty="0" err="1">
                <a:ea typeface="Calibri" panose="020F0502020204030204" pitchFamily="34" charset="0"/>
              </a:rPr>
              <a:t>Gofal</a:t>
            </a:r>
            <a:r>
              <a:rPr lang="en-GB" sz="5400" dirty="0">
                <a:ea typeface="Calibri" panose="020F0502020204030204" pitchFamily="34" charset="0"/>
              </a:rPr>
              <a:t> Iechyd</a:t>
            </a:r>
            <a:br>
              <a:rPr lang="en-GB" sz="5400" dirty="0"/>
            </a:br>
            <a:br>
              <a:rPr lang="en-GB" dirty="0"/>
            </a:br>
            <a:r>
              <a:rPr lang="en-GB" sz="2800" dirty="0" err="1"/>
              <a:t>Cyfarfod</a:t>
            </a:r>
            <a:r>
              <a:rPr lang="en-GB" sz="2800" dirty="0"/>
              <a:t> </a:t>
            </a:r>
            <a:r>
              <a:rPr lang="en-GB" sz="2800" dirty="0" err="1"/>
              <a:t>Cyffredinol</a:t>
            </a:r>
            <a:r>
              <a:rPr lang="en-GB" sz="2800" dirty="0"/>
              <a:t> </a:t>
            </a:r>
            <a:r>
              <a:rPr lang="en-GB" sz="2800" dirty="0" err="1"/>
              <a:t>Blynyddol</a:t>
            </a:r>
            <a:r>
              <a:rPr lang="en-GB" sz="2800" dirty="0"/>
              <a:t> </a:t>
            </a:r>
            <a:r>
              <a:rPr lang="en-GB" sz="2800" dirty="0" err="1"/>
              <a:t>AaGIC</a:t>
            </a:r>
            <a:br>
              <a:rPr lang="en-GB" sz="2800" dirty="0"/>
            </a:br>
            <a:r>
              <a:rPr lang="en-GB" sz="2800" dirty="0"/>
              <a:t>Medi 2023</a:t>
            </a:r>
            <a:endParaRPr lang="en-US" sz="280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458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07E7E-E4B4-23A9-1C7B-6BA0936B0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9EACCE-FD69-08D1-A0C9-E097E84E44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19FAED-FF34-5897-93C6-AF4C2F22B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186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16FCC-C49E-6F99-8727-52120464B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56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Cydweithio</a:t>
            </a:r>
            <a:r>
              <a:rPr lang="en-GB" sz="5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br>
              <a:rPr lang="en-GB" sz="5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5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Collaborative Working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298FE6-82EE-3B2D-258B-1B8BD3C8139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3842" y="274568"/>
            <a:ext cx="4027471" cy="63935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84178F5-D309-EC19-D9AE-AF42AACA454C}"/>
              </a:ext>
            </a:extLst>
          </p:cNvPr>
          <p:cNvSpPr txBox="1"/>
          <p:nvPr/>
        </p:nvSpPr>
        <p:spPr>
          <a:xfrm>
            <a:off x="720619" y="2700413"/>
            <a:ext cx="6142518" cy="28007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chemeClr val="tx1"/>
                </a:solidFill>
              </a:rPr>
              <a:t>UK Four Nations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chemeClr val="tx1"/>
                </a:solidFill>
              </a:rPr>
              <a:t>Simulation Societies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chemeClr val="tx1"/>
                </a:solidFill>
              </a:rPr>
              <a:t>Simulation Experts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chemeClr val="tx1"/>
                </a:solidFill>
              </a:rPr>
              <a:t>Other Experts</a:t>
            </a:r>
          </a:p>
        </p:txBody>
      </p:sp>
    </p:spTree>
    <p:extLst>
      <p:ext uri="{BB962C8B-B14F-4D97-AF65-F5344CB8AC3E}">
        <p14:creationId xmlns:p14="http://schemas.microsoft.com/office/powerpoint/2010/main" val="1005986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"/>
          <p:cNvSpPr txBox="1">
            <a:spLocks noGrp="1"/>
          </p:cNvSpPr>
          <p:nvPr>
            <p:ph type="ctrTitle"/>
          </p:nvPr>
        </p:nvSpPr>
        <p:spPr>
          <a:xfrm>
            <a:off x="1631878" y="4223820"/>
            <a:ext cx="8928243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4E82"/>
              </a:buClr>
              <a:buSzPts val="6600"/>
              <a:buFont typeface="Arial"/>
              <a:buNone/>
            </a:pPr>
            <a:r>
              <a:rPr lang="en-GB" sz="5400" dirty="0"/>
              <a:t>All Wales Simulation-Based Education and Training Strategy for the Healthcare Workforce </a:t>
            </a:r>
            <a:br>
              <a:rPr lang="en-GB" sz="5400" dirty="0"/>
            </a:br>
            <a:br>
              <a:rPr lang="en-GB" sz="6400" dirty="0"/>
            </a:br>
            <a:r>
              <a:rPr lang="en-GB" sz="2800" dirty="0"/>
              <a:t>HEIW Annual General Meeting </a:t>
            </a:r>
            <a:br>
              <a:rPr lang="en-GB" sz="2800" dirty="0"/>
            </a:br>
            <a:r>
              <a:rPr lang="en-GB" sz="2800" dirty="0"/>
              <a:t>September 2023</a:t>
            </a:r>
            <a:br>
              <a:rPr lang="en-GB" dirty="0"/>
            </a:br>
            <a:endParaRPr sz="22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FDCE0-C64D-EE7C-D3C9-9B5C4E849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5A8385-9F53-F2BD-9F6C-117B46BF05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78E6E6-CFEC-D2C1-CC5B-058F1CE650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2193" y="0"/>
            <a:ext cx="493159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CAD2BC-EF97-7EAA-5137-D1A3BF011D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9402" y="20548"/>
            <a:ext cx="7496710" cy="6837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718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7"/>
          <p:cNvSpPr txBox="1">
            <a:spLocks noGrp="1"/>
          </p:cNvSpPr>
          <p:nvPr>
            <p:ph type="body" idx="1"/>
          </p:nvPr>
        </p:nvSpPr>
        <p:spPr>
          <a:xfrm>
            <a:off x="4747517" y="274568"/>
            <a:ext cx="6606283" cy="5107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r>
              <a:rPr lang="en-GB" sz="5600" b="1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5600" dirty="0" err="1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Amcan</a:t>
            </a:r>
            <a:r>
              <a:rPr lang="en-GB" sz="56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5600" dirty="0" err="1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Strategol</a:t>
            </a:r>
            <a:r>
              <a:rPr lang="en-GB" sz="56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2.1 / Strategic Objective 2.1 </a:t>
            </a:r>
          </a:p>
          <a:p>
            <a:r>
              <a:rPr lang="en-GB" sz="2800" dirty="0" err="1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Arwain</a:t>
            </a:r>
            <a:r>
              <a:rPr lang="en-GB" sz="28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y </a:t>
            </a:r>
            <a:r>
              <a:rPr lang="en-GB" sz="2800" dirty="0" err="1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gwaith</a:t>
            </a:r>
            <a:r>
              <a:rPr lang="en-GB" sz="28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o </a:t>
            </a:r>
            <a:r>
              <a:rPr lang="en-GB" sz="2800" dirty="0" err="1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ddatblygu</a:t>
            </a:r>
            <a:r>
              <a:rPr lang="en-GB" sz="28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en-GB" sz="2800" dirty="0" err="1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rheoli</a:t>
            </a:r>
            <a:r>
              <a:rPr lang="en-GB" sz="28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800" dirty="0" err="1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seilwaith</a:t>
            </a:r>
            <a:r>
              <a:rPr lang="en-GB" sz="28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en-GB" sz="2800" dirty="0" err="1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strategaeth</a:t>
            </a:r>
            <a:r>
              <a:rPr lang="en-GB" sz="28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800" dirty="0" err="1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aml-broffesiynol</a:t>
            </a:r>
            <a:r>
              <a:rPr lang="en-GB" sz="28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800" dirty="0" err="1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ar</a:t>
            </a:r>
            <a:r>
              <a:rPr lang="en-GB" sz="28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800" dirty="0" err="1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gyfer</a:t>
            </a:r>
            <a:r>
              <a:rPr lang="en-GB" sz="28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800" dirty="0" err="1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Addysg</a:t>
            </a:r>
            <a:r>
              <a:rPr lang="en-GB" sz="28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800" dirty="0" err="1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Seiliedig</a:t>
            </a:r>
            <a:r>
              <a:rPr lang="en-GB" sz="28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800" dirty="0" err="1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ar</a:t>
            </a:r>
            <a:r>
              <a:rPr lang="en-GB" sz="28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800" dirty="0" err="1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Efelychiad</a:t>
            </a:r>
            <a:endParaRPr lang="en-GB" sz="2800" dirty="0"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3600" b="1" dirty="0"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3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GB" sz="3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Lead the development and management of a multi-professional infrastructure and strategy for Simulation Based Education</a:t>
            </a:r>
          </a:p>
          <a:p>
            <a:pPr marL="857250" lvl="0" indent="-857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4400"/>
              <a:buFont typeface="Arial"/>
              <a:buChar char="•"/>
            </a:pPr>
            <a:endParaRPr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AB40247-8089-4FA2-A323-B0EC45B3D5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89" y="121337"/>
            <a:ext cx="4048018" cy="557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719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7"/>
          <p:cNvSpPr txBox="1">
            <a:spLocks noGrp="1"/>
          </p:cNvSpPr>
          <p:nvPr>
            <p:ph type="title"/>
          </p:nvPr>
        </p:nvSpPr>
        <p:spPr>
          <a:xfrm>
            <a:off x="-1527189" y="2597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5083"/>
              </a:buClr>
              <a:buSzPts val="6600"/>
              <a:buFont typeface="Arial"/>
              <a:buNone/>
            </a:pPr>
            <a:r>
              <a:rPr lang="en-GB" sz="4800" b="0" dirty="0"/>
              <a:t>547 </a:t>
            </a:r>
            <a:r>
              <a:rPr lang="en-GB" sz="4800" b="0" dirty="0" err="1"/>
              <a:t>munud</a:t>
            </a:r>
            <a:r>
              <a:rPr lang="en-GB" sz="4800" b="0" dirty="0"/>
              <a:t> </a:t>
            </a:r>
            <a:br>
              <a:rPr lang="en-GB" sz="4800" b="0" dirty="0"/>
            </a:br>
            <a:r>
              <a:rPr lang="en-GB" sz="4800" b="0" dirty="0"/>
              <a:t> 547mins</a:t>
            </a:r>
            <a:endParaRPr sz="4800" b="0" dirty="0"/>
          </a:p>
        </p:txBody>
      </p:sp>
      <p:sp>
        <p:nvSpPr>
          <p:cNvPr id="144" name="Google Shape;144;p7"/>
          <p:cNvSpPr txBox="1">
            <a:spLocks noGrp="1"/>
          </p:cNvSpPr>
          <p:nvPr>
            <p:ph type="body" idx="1"/>
          </p:nvPr>
        </p:nvSpPr>
        <p:spPr>
          <a:xfrm>
            <a:off x="686036" y="709945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4400"/>
            </a:pPr>
            <a:endParaRPr lang="en-GB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4400"/>
            </a:pPr>
            <a:r>
              <a:rPr lang="en-GB" dirty="0"/>
              <a:t> 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CB2922-5CA4-03D2-53A2-371096F0664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3555" y="85396"/>
            <a:ext cx="4457891" cy="563875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912C3EA-80E1-00B4-B51B-CE8CFFE1387E}"/>
              </a:ext>
            </a:extLst>
          </p:cNvPr>
          <p:cNvSpPr txBox="1"/>
          <p:nvPr/>
        </p:nvSpPr>
        <p:spPr>
          <a:xfrm>
            <a:off x="686036" y="1904739"/>
            <a:ext cx="5924763" cy="39703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err="1">
                <a:solidFill>
                  <a:srgbClr val="FF0000"/>
                </a:solidFill>
              </a:rPr>
              <a:t>Rhaglen</a:t>
            </a:r>
            <a:r>
              <a:rPr lang="en-GB" sz="2800" dirty="0">
                <a:solidFill>
                  <a:srgbClr val="FF0000"/>
                </a:solidFill>
              </a:rPr>
              <a:t> </a:t>
            </a:r>
            <a:r>
              <a:rPr lang="en-GB" sz="2800" dirty="0" err="1">
                <a:solidFill>
                  <a:srgbClr val="FF0000"/>
                </a:solidFill>
              </a:rPr>
              <a:t>Ymgysylltu</a:t>
            </a:r>
            <a:r>
              <a:rPr lang="en-GB" sz="2800" dirty="0">
                <a:solidFill>
                  <a:srgbClr val="FF0000"/>
                </a:solidFill>
              </a:rPr>
              <a:t> </a:t>
            </a:r>
            <a:r>
              <a:rPr lang="en-GB" sz="2800" dirty="0" err="1">
                <a:solidFill>
                  <a:srgbClr val="FF0000"/>
                </a:solidFill>
              </a:rPr>
              <a:t>Helaeth</a:t>
            </a:r>
            <a:endParaRPr lang="en-GB" sz="2800" dirty="0">
              <a:solidFill>
                <a:srgbClr val="FF0000"/>
              </a:solidFill>
            </a:endParaRPr>
          </a:p>
          <a:p>
            <a:r>
              <a:rPr lang="en-GB" sz="2800" dirty="0">
                <a:solidFill>
                  <a:srgbClr val="FF0000"/>
                </a:solidFill>
              </a:rPr>
              <a:t>Extensive Engagement Programme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Patient and Service User Representatives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Learners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Simulation Experts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Simulation Community</a:t>
            </a:r>
          </a:p>
          <a:p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952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10B013-AABE-E14A-AC14-711438F44CEB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0" y="582613"/>
            <a:ext cx="3770313" cy="3740150"/>
          </a:xfrm>
        </p:spPr>
        <p:txBody>
          <a:bodyPr>
            <a:normAutofit/>
          </a:bodyPr>
          <a:lstStyle/>
          <a:p>
            <a:pPr algn="l"/>
            <a:br>
              <a:rPr lang="en-GB" sz="5000" dirty="0"/>
            </a:br>
            <a:br>
              <a:rPr lang="en-GB" sz="5000" dirty="0"/>
            </a:br>
            <a:br>
              <a:rPr lang="en-GB" sz="5000" dirty="0"/>
            </a:br>
            <a:br>
              <a:rPr lang="en-GB" sz="5000" dirty="0"/>
            </a:br>
            <a:endParaRPr lang="en-GB" sz="5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8B1E80-4CC4-2448-BA7D-F8279090A0C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3042" y="0"/>
            <a:ext cx="10578957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36A6B3-2413-2145-B39D-6E1B081278DF}"/>
              </a:ext>
            </a:extLst>
          </p:cNvPr>
          <p:cNvSpPr txBox="1"/>
          <p:nvPr/>
        </p:nvSpPr>
        <p:spPr>
          <a:xfrm>
            <a:off x="156958" y="2521059"/>
            <a:ext cx="345639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600" dirty="0" err="1">
                <a:latin typeface="+mj-lt"/>
              </a:rPr>
              <a:t>Safonau</a:t>
            </a:r>
            <a:r>
              <a:rPr lang="en-GB" sz="5600" dirty="0">
                <a:latin typeface="+mj-lt"/>
              </a:rPr>
              <a:t> /</a:t>
            </a:r>
          </a:p>
          <a:p>
            <a:r>
              <a:rPr lang="en-GB" sz="5600" dirty="0">
                <a:latin typeface="+mj-lt"/>
              </a:rPr>
              <a:t>Standards</a:t>
            </a:r>
          </a:p>
        </p:txBody>
      </p:sp>
    </p:spTree>
    <p:extLst>
      <p:ext uri="{BB962C8B-B14F-4D97-AF65-F5344CB8AC3E}">
        <p14:creationId xmlns:p14="http://schemas.microsoft.com/office/powerpoint/2010/main" val="4036555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person, people, room&#10;&#10;Description automatically generated">
            <a:extLst>
              <a:ext uri="{FF2B5EF4-FFF2-40B4-BE49-F238E27FC236}">
                <a16:creationId xmlns:a16="http://schemas.microsoft.com/office/drawing/2014/main" id="{BC784504-081D-40D8-A6CA-36B7D11091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72" b="12858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958D9AE-7F76-4A60-B0F8-7BBAF5A9C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848" y="421807"/>
            <a:ext cx="10515600" cy="1325563"/>
          </a:xfrm>
        </p:spPr>
        <p:txBody>
          <a:bodyPr>
            <a:noAutofit/>
          </a:bodyPr>
          <a:lstStyle/>
          <a:p>
            <a:r>
              <a:rPr lang="en-GB" sz="5600" dirty="0">
                <a:latin typeface="+mj-lt"/>
                <a:cs typeface="Arial" panose="020B0604020202020204" pitchFamily="34" charset="0"/>
              </a:rPr>
              <a:t>Efelychu </a:t>
            </a:r>
            <a:br>
              <a:rPr lang="en-GB" sz="5600" dirty="0">
                <a:latin typeface="+mj-lt"/>
                <a:cs typeface="Arial" panose="020B0604020202020204" pitchFamily="34" charset="0"/>
              </a:rPr>
            </a:br>
            <a:r>
              <a:rPr lang="en-GB" sz="5600" dirty="0" err="1">
                <a:latin typeface="+mj-lt"/>
                <a:cs typeface="Arial" panose="020B0604020202020204" pitchFamily="34" charset="0"/>
              </a:rPr>
              <a:t>Rhyngbroffesiynol</a:t>
            </a:r>
            <a:endParaRPr lang="en-GB" sz="56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211D4D-6309-4073-8D17-941DFC7AC464}"/>
              </a:ext>
            </a:extLst>
          </p:cNvPr>
          <p:cNvSpPr txBox="1"/>
          <p:nvPr/>
        </p:nvSpPr>
        <p:spPr>
          <a:xfrm>
            <a:off x="262848" y="4789471"/>
            <a:ext cx="549060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600" dirty="0">
                <a:solidFill>
                  <a:schemeClr val="tx1"/>
                </a:solidFill>
                <a:latin typeface="+mj-lt"/>
              </a:rPr>
              <a:t>Interprofessional</a:t>
            </a:r>
          </a:p>
          <a:p>
            <a:r>
              <a:rPr lang="en-GB" sz="5600" dirty="0">
                <a:solidFill>
                  <a:schemeClr val="tx1"/>
                </a:solidFill>
                <a:latin typeface="+mj-lt"/>
              </a:rPr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2756157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ground, sky, outdoor&#10;&#10;Description automatically generated">
            <a:extLst>
              <a:ext uri="{FF2B5EF4-FFF2-40B4-BE49-F238E27FC236}">
                <a16:creationId xmlns:a16="http://schemas.microsoft.com/office/drawing/2014/main" id="{B221DB79-40B1-4602-A4F2-93171064EC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77615C-E25B-47F4-B5F5-D4C1E7EB0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0699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5600" dirty="0" err="1">
                <a:latin typeface="+mj-lt"/>
              </a:rPr>
              <a:t>Hygyrchedd</a:t>
            </a:r>
            <a:r>
              <a:rPr lang="en-GB" sz="5600" dirty="0">
                <a:latin typeface="+mj-lt"/>
              </a:rPr>
              <a:t> / Accessibility</a:t>
            </a:r>
          </a:p>
        </p:txBody>
      </p:sp>
    </p:spTree>
    <p:extLst>
      <p:ext uri="{BB962C8B-B14F-4D97-AF65-F5344CB8AC3E}">
        <p14:creationId xmlns:p14="http://schemas.microsoft.com/office/powerpoint/2010/main" val="602829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7"/>
          <p:cNvSpPr txBox="1">
            <a:spLocks noGrp="1"/>
          </p:cNvSpPr>
          <p:nvPr>
            <p:ph type="title"/>
          </p:nvPr>
        </p:nvSpPr>
        <p:spPr>
          <a:xfrm>
            <a:off x="316787" y="459502"/>
            <a:ext cx="11558426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algn="ctr">
              <a:buSzPts val="6600"/>
            </a:pPr>
            <a:r>
              <a:rPr lang="en-GB" sz="6200" b="0" dirty="0" err="1">
                <a:solidFill>
                  <a:schemeClr val="tx1"/>
                </a:solidFill>
                <a:latin typeface="+mj-lt"/>
              </a:rPr>
              <a:t>Sicrwydd</a:t>
            </a:r>
            <a:r>
              <a:rPr lang="en-GB" sz="6200" b="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6200" b="0" dirty="0" err="1">
                <a:solidFill>
                  <a:schemeClr val="tx1"/>
                </a:solidFill>
                <a:latin typeface="+mj-lt"/>
              </a:rPr>
              <a:t>Ansawdd</a:t>
            </a:r>
            <a:r>
              <a:rPr lang="en-GB" sz="6200" b="0" dirty="0">
                <a:solidFill>
                  <a:schemeClr val="tx1"/>
                </a:solidFill>
                <a:latin typeface="+mj-lt"/>
              </a:rPr>
              <a:t> / QA</a:t>
            </a:r>
            <a:br>
              <a:rPr lang="en-GB" sz="5600" dirty="0">
                <a:latin typeface="+mj-lt"/>
              </a:rPr>
            </a:br>
            <a:endParaRPr lang="en-GB" sz="5600" dirty="0"/>
          </a:p>
        </p:txBody>
      </p:sp>
      <p:sp>
        <p:nvSpPr>
          <p:cNvPr id="144" name="Google Shape;144;p7"/>
          <p:cNvSpPr txBox="1">
            <a:spLocks noGrp="1"/>
          </p:cNvSpPr>
          <p:nvPr>
            <p:ph type="body" idx="1"/>
          </p:nvPr>
        </p:nvSpPr>
        <p:spPr>
          <a:xfrm>
            <a:off x="909320" y="1458930"/>
            <a:ext cx="10515600" cy="4611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4400"/>
            </a:pPr>
            <a:endParaRPr lang="en-GB" sz="260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4400"/>
            </a:pPr>
            <a:endParaRPr lang="en-GB" sz="2600" dirty="0"/>
          </a:p>
          <a:p>
            <a:pPr marL="857250" lvl="0" indent="-857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4400"/>
              <a:buFont typeface="Arial"/>
              <a:buChar char="•"/>
            </a:pPr>
            <a:endParaRPr lang="en-GB" dirty="0"/>
          </a:p>
          <a:p>
            <a:pPr marL="857250" lvl="0" indent="-857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4400"/>
              <a:buFont typeface="Arial"/>
              <a:buChar char="•"/>
            </a:pP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C25FD1-8694-E84B-6849-5B04C1479E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22284"/>
            <a:ext cx="12192000" cy="461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29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21898BD45A6A40A34E88BB38B1F985" ma:contentTypeVersion="18" ma:contentTypeDescription="Create a new document." ma:contentTypeScope="" ma:versionID="fd95b8db8b5cf00029299068f96a6414">
  <xsd:schema xmlns:xsd="http://www.w3.org/2001/XMLSchema" xmlns:xs="http://www.w3.org/2001/XMLSchema" xmlns:p="http://schemas.microsoft.com/office/2006/metadata/properties" xmlns:ns2="a04e9baa-d9e7-4f97-91da-8a512783ca3a" xmlns:ns3="9ef96922-22b1-4c5a-a191-266165c5ccc2" targetNamespace="http://schemas.microsoft.com/office/2006/metadata/properties" ma:root="true" ma:fieldsID="41e1fe60d2e4e1fcc238ead5449f3cec" ns2:_="" ns3:_="">
    <xsd:import namespace="a04e9baa-d9e7-4f97-91da-8a512783ca3a"/>
    <xsd:import namespace="9ef96922-22b1-4c5a-a191-266165c5cc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4e9baa-d9e7-4f97-91da-8a512783ca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5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f96922-22b1-4c5a-a191-266165c5ccc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a7e9c0d9-8297-4332-b978-712415a97d10}" ma:internalName="TaxCatchAll" ma:showField="CatchAllData" ma:web="9ef96922-22b1-4c5a-a191-266165c5cc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ef96922-22b1-4c5a-a191-266165c5ccc2" xsi:nil="true"/>
    <lcf76f155ced4ddcb4097134ff3c332f xmlns="a04e9baa-d9e7-4f97-91da-8a512783ca3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82C575B-4B9B-4AA4-92DD-9C8BDCD1E5A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CA3F889-2D48-4324-8A30-83911541FC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4e9baa-d9e7-4f97-91da-8a512783ca3a"/>
    <ds:schemaRef ds:uri="9ef96922-22b1-4c5a-a191-266165c5cc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0CF47EB-0018-49AE-8ECA-EE35D086B77B}">
  <ds:schemaRefs>
    <ds:schemaRef ds:uri="http://schemas.microsoft.com/office/2006/metadata/properties"/>
    <ds:schemaRef ds:uri="http://schemas.microsoft.com/office/infopath/2007/PartnerControls"/>
    <ds:schemaRef ds:uri="9ef96922-22b1-4c5a-a191-266165c5ccc2"/>
    <ds:schemaRef ds:uri="a04e9baa-d9e7-4f97-91da-8a512783ca3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4006</TotalTime>
  <Words>143</Words>
  <Application>Microsoft Office PowerPoint</Application>
  <PresentationFormat>Widescreen</PresentationFormat>
  <Paragraphs>32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Strategaeth Addysg a Hyfforddiant Seiliedig ar Efelychu Cymru Gyfan ar gyfer y Gweithlu Gofal Iechyd  Cyfarfod Cyffredinol Blynyddol AaGIC Medi 2023</vt:lpstr>
      <vt:lpstr>All Wales Simulation-Based Education and Training Strategy for the Healthcare Workforce   HEIW Annual General Meeting  September 2023 </vt:lpstr>
      <vt:lpstr>PowerPoint Presentation</vt:lpstr>
      <vt:lpstr>PowerPoint Presentation</vt:lpstr>
      <vt:lpstr>547 munud   547mins</vt:lpstr>
      <vt:lpstr>    </vt:lpstr>
      <vt:lpstr>Efelychu  Rhyngbroffesiynol</vt:lpstr>
      <vt:lpstr>Hygyrchedd / Accessibility</vt:lpstr>
      <vt:lpstr>Sicrwydd Ansawdd / QA </vt:lpstr>
      <vt:lpstr>PowerPoint Presentation</vt:lpstr>
      <vt:lpstr>Cydweithio /  Collaborative Working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HEIW Simulation Team</dc:title>
  <dc:creator>Jessica Tippins (HEIW)</dc:creator>
  <cp:lastModifiedBy>Bethan Davis (HEIW)</cp:lastModifiedBy>
  <cp:revision>103</cp:revision>
  <dcterms:created xsi:type="dcterms:W3CDTF">2020-07-10T10:43:48Z</dcterms:created>
  <dcterms:modified xsi:type="dcterms:W3CDTF">2023-09-22T12:46:36Z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0x0101009221898BD45A6A40A34E88BB38B1F985</vt:lpwstr>
  </property>
  <property fmtid="{D5CDD505-2E9C-101B-9397-08002B2CF9AE}" pid="3" name="MediaServiceImageTags">
    <vt:lpwstr/>
  </property>
</Properties>
</file>