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8" r:id="rId5"/>
    <p:sldId id="318" r:id="rId6"/>
    <p:sldId id="324" r:id="rId7"/>
    <p:sldId id="326" r:id="rId8"/>
    <p:sldId id="327" r:id="rId9"/>
    <p:sldId id="32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y Beavan (HEIW)" initials="JB(" lastIdx="4" clrIdx="0">
    <p:extLst>
      <p:ext uri="{19B8F6BF-5375-455C-9EA6-DF929625EA0E}">
        <p15:presenceInfo xmlns:p15="http://schemas.microsoft.com/office/powerpoint/2012/main" userId="S::Jay.Beavan@wales.nhs.uk::f1498247-c140-4887-b2ec-02fe51566d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5083"/>
    <a:srgbClr val="489CC9"/>
    <a:srgbClr val="595959"/>
    <a:srgbClr val="304E82"/>
    <a:srgbClr val="EBEBF3"/>
    <a:srgbClr val="575756"/>
    <a:srgbClr val="5A4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CC0439-DFD0-4AF9-9A9A-20CBC26F409E}" v="13" dt="2023-09-19T09:09:59.8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868" autoAdjust="0"/>
  </p:normalViewPr>
  <p:slideViewPr>
    <p:cSldViewPr snapToGrid="0">
      <p:cViewPr varScale="1">
        <p:scale>
          <a:sx n="52" d="100"/>
          <a:sy n="52" d="100"/>
        </p:scale>
        <p:origin x="12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3D7E4F-7672-419F-9AE9-514C3491898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C8CCB9C-957D-4436-BD8C-06C7398A8DCE}">
      <dgm:prSet phldrT="[Text]"/>
      <dgm:spPr/>
      <dgm:t>
        <a:bodyPr/>
        <a:lstStyle/>
        <a:p>
          <a:r>
            <a:rPr lang="en-GB" b="1" dirty="0"/>
            <a:t>Deploy MVP Dec 2022</a:t>
          </a:r>
        </a:p>
      </dgm:t>
    </dgm:pt>
    <dgm:pt modelId="{F442E9D8-276D-433C-A007-6071033919E3}" type="parTrans" cxnId="{56A59948-ABDD-45D4-9F22-94C6A45F9456}">
      <dgm:prSet/>
      <dgm:spPr/>
      <dgm:t>
        <a:bodyPr/>
        <a:lstStyle/>
        <a:p>
          <a:endParaRPr lang="en-GB"/>
        </a:p>
      </dgm:t>
    </dgm:pt>
    <dgm:pt modelId="{A9BA4A9C-174B-451D-A6CE-D9A99553B5DE}" type="sibTrans" cxnId="{56A59948-ABDD-45D4-9F22-94C6A45F9456}">
      <dgm:prSet/>
      <dgm:spPr/>
      <dgm:t>
        <a:bodyPr/>
        <a:lstStyle/>
        <a:p>
          <a:endParaRPr lang="en-GB"/>
        </a:p>
      </dgm:t>
    </dgm:pt>
    <dgm:pt modelId="{5515ED3A-E3D0-4285-B9A6-7D8F25F52B5E}">
      <dgm:prSet phldrT="[Text]"/>
      <dgm:spPr/>
      <dgm:t>
        <a:bodyPr/>
        <a:lstStyle/>
        <a:p>
          <a:r>
            <a:rPr lang="en-GB" b="1" dirty="0"/>
            <a:t>Onboard HEIW teams &amp; continue configuration from Q3 2022/23</a:t>
          </a:r>
        </a:p>
      </dgm:t>
    </dgm:pt>
    <dgm:pt modelId="{4C6DECE3-600F-48D2-B32F-00604F67F1F2}" type="parTrans" cxnId="{367B7309-BE08-45CD-82F8-8185734EE2B6}">
      <dgm:prSet/>
      <dgm:spPr/>
      <dgm:t>
        <a:bodyPr/>
        <a:lstStyle/>
        <a:p>
          <a:endParaRPr lang="en-GB"/>
        </a:p>
      </dgm:t>
    </dgm:pt>
    <dgm:pt modelId="{E342AA5A-819C-4E99-B267-88FB64D7292F}" type="sibTrans" cxnId="{367B7309-BE08-45CD-82F8-8185734EE2B6}">
      <dgm:prSet/>
      <dgm:spPr/>
      <dgm:t>
        <a:bodyPr/>
        <a:lstStyle/>
        <a:p>
          <a:endParaRPr lang="en-GB"/>
        </a:p>
      </dgm:t>
    </dgm:pt>
    <dgm:pt modelId="{BC8084B4-6870-4347-8FEA-6ABFCFF178EC}">
      <dgm:prSet phldrT="[Text]"/>
      <dgm:spPr/>
      <dgm:t>
        <a:bodyPr/>
        <a:lstStyle/>
        <a:p>
          <a:r>
            <a:rPr lang="en-GB" b="1" dirty="0"/>
            <a:t>Evaluate, improve and widen reach</a:t>
          </a:r>
        </a:p>
        <a:p>
          <a:r>
            <a:rPr lang="en-GB" b="1" dirty="0"/>
            <a:t>2023/24+</a:t>
          </a:r>
        </a:p>
      </dgm:t>
    </dgm:pt>
    <dgm:pt modelId="{5FDE921F-0EA9-43DC-A7C1-87624C4F8B4C}" type="parTrans" cxnId="{79C5A8D2-9332-4036-A31B-80228B0AD071}">
      <dgm:prSet/>
      <dgm:spPr/>
      <dgm:t>
        <a:bodyPr/>
        <a:lstStyle/>
        <a:p>
          <a:endParaRPr lang="en-GB"/>
        </a:p>
      </dgm:t>
    </dgm:pt>
    <dgm:pt modelId="{A3F353E4-21BC-4001-AE63-DB02CF05E930}" type="sibTrans" cxnId="{79C5A8D2-9332-4036-A31B-80228B0AD071}">
      <dgm:prSet/>
      <dgm:spPr/>
      <dgm:t>
        <a:bodyPr/>
        <a:lstStyle/>
        <a:p>
          <a:endParaRPr lang="en-GB"/>
        </a:p>
      </dgm:t>
    </dgm:pt>
    <dgm:pt modelId="{8C99D978-33F2-420B-B6DF-2A4AC2858166}" type="pres">
      <dgm:prSet presAssocID="{433D7E4F-7672-419F-9AE9-514C3491898F}" presName="Name0" presStyleCnt="0">
        <dgm:presLayoutVars>
          <dgm:dir/>
          <dgm:animLvl val="lvl"/>
          <dgm:resizeHandles val="exact"/>
        </dgm:presLayoutVars>
      </dgm:prSet>
      <dgm:spPr/>
    </dgm:pt>
    <dgm:pt modelId="{6B621917-FB7B-466A-A3ED-618B26FDE60C}" type="pres">
      <dgm:prSet presAssocID="{9C8CCB9C-957D-4436-BD8C-06C7398A8DCE}" presName="parTxOnly" presStyleLbl="node1" presStyleIdx="0" presStyleCnt="3" custScaleY="145185">
        <dgm:presLayoutVars>
          <dgm:chMax val="0"/>
          <dgm:chPref val="0"/>
          <dgm:bulletEnabled val="1"/>
        </dgm:presLayoutVars>
      </dgm:prSet>
      <dgm:spPr/>
    </dgm:pt>
    <dgm:pt modelId="{B4A4E881-0161-4CC4-A3F2-62DFCCD0CF5B}" type="pres">
      <dgm:prSet presAssocID="{A9BA4A9C-174B-451D-A6CE-D9A99553B5DE}" presName="parTxOnlySpace" presStyleCnt="0"/>
      <dgm:spPr/>
    </dgm:pt>
    <dgm:pt modelId="{09A042E7-302E-4DD3-B2F5-D54532B1ECFD}" type="pres">
      <dgm:prSet presAssocID="{5515ED3A-E3D0-4285-B9A6-7D8F25F52B5E}" presName="parTxOnly" presStyleLbl="node1" presStyleIdx="1" presStyleCnt="3" custScaleY="145185">
        <dgm:presLayoutVars>
          <dgm:chMax val="0"/>
          <dgm:chPref val="0"/>
          <dgm:bulletEnabled val="1"/>
        </dgm:presLayoutVars>
      </dgm:prSet>
      <dgm:spPr/>
    </dgm:pt>
    <dgm:pt modelId="{813B7161-EBBC-4B98-B67B-65CFFF1E2F7A}" type="pres">
      <dgm:prSet presAssocID="{E342AA5A-819C-4E99-B267-88FB64D7292F}" presName="parTxOnlySpace" presStyleCnt="0"/>
      <dgm:spPr/>
    </dgm:pt>
    <dgm:pt modelId="{A6272D1F-0DB1-4B13-AA9B-7A1C793CBD6F}" type="pres">
      <dgm:prSet presAssocID="{BC8084B4-6870-4347-8FEA-6ABFCFF178EC}" presName="parTxOnly" presStyleLbl="node1" presStyleIdx="2" presStyleCnt="3" custScaleY="145185">
        <dgm:presLayoutVars>
          <dgm:chMax val="0"/>
          <dgm:chPref val="0"/>
          <dgm:bulletEnabled val="1"/>
        </dgm:presLayoutVars>
      </dgm:prSet>
      <dgm:spPr/>
    </dgm:pt>
  </dgm:ptLst>
  <dgm:cxnLst>
    <dgm:cxn modelId="{367B7309-BE08-45CD-82F8-8185734EE2B6}" srcId="{433D7E4F-7672-419F-9AE9-514C3491898F}" destId="{5515ED3A-E3D0-4285-B9A6-7D8F25F52B5E}" srcOrd="1" destOrd="0" parTransId="{4C6DECE3-600F-48D2-B32F-00604F67F1F2}" sibTransId="{E342AA5A-819C-4E99-B267-88FB64D7292F}"/>
    <dgm:cxn modelId="{DD0C920D-AB94-47FF-92ED-2EBC77A9AF1B}" type="presOf" srcId="{5515ED3A-E3D0-4285-B9A6-7D8F25F52B5E}" destId="{09A042E7-302E-4DD3-B2F5-D54532B1ECFD}" srcOrd="0" destOrd="0" presId="urn:microsoft.com/office/officeart/2005/8/layout/chevron1"/>
    <dgm:cxn modelId="{BAACA343-408B-493B-B4AF-B15F78CBEF0E}" type="presOf" srcId="{433D7E4F-7672-419F-9AE9-514C3491898F}" destId="{8C99D978-33F2-420B-B6DF-2A4AC2858166}" srcOrd="0" destOrd="0" presId="urn:microsoft.com/office/officeart/2005/8/layout/chevron1"/>
    <dgm:cxn modelId="{56A59948-ABDD-45D4-9F22-94C6A45F9456}" srcId="{433D7E4F-7672-419F-9AE9-514C3491898F}" destId="{9C8CCB9C-957D-4436-BD8C-06C7398A8DCE}" srcOrd="0" destOrd="0" parTransId="{F442E9D8-276D-433C-A007-6071033919E3}" sibTransId="{A9BA4A9C-174B-451D-A6CE-D9A99553B5DE}"/>
    <dgm:cxn modelId="{AAD57F4D-D0AA-4932-B4EC-A91836731B39}" type="presOf" srcId="{9C8CCB9C-957D-4436-BD8C-06C7398A8DCE}" destId="{6B621917-FB7B-466A-A3ED-618B26FDE60C}" srcOrd="0" destOrd="0" presId="urn:microsoft.com/office/officeart/2005/8/layout/chevron1"/>
    <dgm:cxn modelId="{36C49256-F32F-4F57-8CCE-0571D86E6F02}" type="presOf" srcId="{BC8084B4-6870-4347-8FEA-6ABFCFF178EC}" destId="{A6272D1F-0DB1-4B13-AA9B-7A1C793CBD6F}" srcOrd="0" destOrd="0" presId="urn:microsoft.com/office/officeart/2005/8/layout/chevron1"/>
    <dgm:cxn modelId="{79C5A8D2-9332-4036-A31B-80228B0AD071}" srcId="{433D7E4F-7672-419F-9AE9-514C3491898F}" destId="{BC8084B4-6870-4347-8FEA-6ABFCFF178EC}" srcOrd="2" destOrd="0" parTransId="{5FDE921F-0EA9-43DC-A7C1-87624C4F8B4C}" sibTransId="{A3F353E4-21BC-4001-AE63-DB02CF05E930}"/>
    <dgm:cxn modelId="{9784AACE-C1A4-423B-98C6-B504AA40AAD7}" type="presParOf" srcId="{8C99D978-33F2-420B-B6DF-2A4AC2858166}" destId="{6B621917-FB7B-466A-A3ED-618B26FDE60C}" srcOrd="0" destOrd="0" presId="urn:microsoft.com/office/officeart/2005/8/layout/chevron1"/>
    <dgm:cxn modelId="{385EF510-05A5-446E-BD20-6235F514513B}" type="presParOf" srcId="{8C99D978-33F2-420B-B6DF-2A4AC2858166}" destId="{B4A4E881-0161-4CC4-A3F2-62DFCCD0CF5B}" srcOrd="1" destOrd="0" presId="urn:microsoft.com/office/officeart/2005/8/layout/chevron1"/>
    <dgm:cxn modelId="{4EACD622-CC97-4B21-9099-EFA5AE935082}" type="presParOf" srcId="{8C99D978-33F2-420B-B6DF-2A4AC2858166}" destId="{09A042E7-302E-4DD3-B2F5-D54532B1ECFD}" srcOrd="2" destOrd="0" presId="urn:microsoft.com/office/officeart/2005/8/layout/chevron1"/>
    <dgm:cxn modelId="{5081F844-23CF-421C-8D28-3728D1607F0C}" type="presParOf" srcId="{8C99D978-33F2-420B-B6DF-2A4AC2858166}" destId="{813B7161-EBBC-4B98-B67B-65CFFF1E2F7A}" srcOrd="3" destOrd="0" presId="urn:microsoft.com/office/officeart/2005/8/layout/chevron1"/>
    <dgm:cxn modelId="{60E9B40D-9852-45FE-A133-92DC38252630}" type="presParOf" srcId="{8C99D978-33F2-420B-B6DF-2A4AC2858166}" destId="{A6272D1F-0DB1-4B13-AA9B-7A1C793CBD6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21917-FB7B-466A-A3ED-618B26FDE60C}">
      <dsp:nvSpPr>
        <dsp:cNvPr id="0" name=""/>
        <dsp:cNvSpPr/>
      </dsp:nvSpPr>
      <dsp:spPr>
        <a:xfrm>
          <a:off x="2607" y="1022962"/>
          <a:ext cx="3177168" cy="18451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/>
            <a:t>Deploy MVP Dec 2022</a:t>
          </a:r>
        </a:p>
      </dsp:txBody>
      <dsp:txXfrm>
        <a:off x="925161" y="1022962"/>
        <a:ext cx="1332060" cy="1845108"/>
      </dsp:txXfrm>
    </dsp:sp>
    <dsp:sp modelId="{09A042E7-302E-4DD3-B2F5-D54532B1ECFD}">
      <dsp:nvSpPr>
        <dsp:cNvPr id="0" name=""/>
        <dsp:cNvSpPr/>
      </dsp:nvSpPr>
      <dsp:spPr>
        <a:xfrm>
          <a:off x="2862059" y="1022962"/>
          <a:ext cx="3177168" cy="18451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/>
            <a:t>Onboard HEIW teams &amp; continue configuration from Q3 2022/23</a:t>
          </a:r>
        </a:p>
      </dsp:txBody>
      <dsp:txXfrm>
        <a:off x="3784613" y="1022962"/>
        <a:ext cx="1332060" cy="1845108"/>
      </dsp:txXfrm>
    </dsp:sp>
    <dsp:sp modelId="{A6272D1F-0DB1-4B13-AA9B-7A1C793CBD6F}">
      <dsp:nvSpPr>
        <dsp:cNvPr id="0" name=""/>
        <dsp:cNvSpPr/>
      </dsp:nvSpPr>
      <dsp:spPr>
        <a:xfrm>
          <a:off x="5721511" y="1022962"/>
          <a:ext cx="3177168" cy="18451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/>
            <a:t>Evaluate, improve and widen reach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/>
            <a:t>2023/24+</a:t>
          </a:r>
        </a:p>
      </dsp:txBody>
      <dsp:txXfrm>
        <a:off x="6644065" y="1022962"/>
        <a:ext cx="1332060" cy="1845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26E3D-4AB0-4563-BE49-BB17024BDD8C}" type="datetimeFigureOut">
              <a:rPr lang="en-GB"/>
              <a:t>19/09/2023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94A4D-F1E9-47DE-9ABE-B2477A91A319}" type="slidenum">
              <a:rPr lang="en-GB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26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794A4D-F1E9-47DE-9ABE-B2477A91A319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581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794A4D-F1E9-47DE-9ABE-B2477A91A31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0264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794A4D-F1E9-47DE-9ABE-B2477A91A31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800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794A4D-F1E9-47DE-9ABE-B2477A91A31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099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794A4D-F1E9-47DE-9ABE-B2477A91A31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44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794A4D-F1E9-47DE-9ABE-B2477A91A319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8623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F8E32DC2-C944-4604-ACE2-1F2DA79069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20"/>
            <a:ext cx="12192000" cy="68359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31F7F8-43DE-43B4-A96D-FA89EBA9AF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304E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408E44-15D1-4F19-B6CB-076F80914C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904C1-82DB-44CD-900F-9493917F6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B92AE-0C98-46FE-B51E-E16756721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2F9C5-8B5C-4553-A9D6-94EE7F91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792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120E6-7325-491B-B923-5E75D51C0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7F2E34-6E14-4B15-9A8B-10C471AF4B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92AD6-CC2F-49A3-8055-4AA70F71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5601D-1440-481B-BC97-634F788C9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C2DD3-9AC0-4C43-B9E3-378E9CDB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671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87BAD0-D80B-47EA-BA49-41E892980F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5986B0-5E7B-4A53-ADF3-FAD6BBA75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DCAA9-07B0-4878-8BFF-8E036FE6C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EEA0D-3086-4A6C-A705-6ECD24FD9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824BE-81CB-477F-9C28-50DD37E59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4630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0DECB-09F5-445A-9935-065D62796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3CC6B9-8EFB-4A64-9466-B5569C197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8D74AF-1093-4D84-BC97-57100A456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FF13E-B72B-4001-BA32-D0E01BC79529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EA77F-3F22-4D36-B894-02E7A6EF0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16CAB-9F04-43FC-88A2-84EA93A80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719C-D72D-40E9-A7B3-8D6309AB1B4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638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63B1E-294A-4D08-BFC3-6B157B1389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4568"/>
            <a:ext cx="1051560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CD332-D40C-4825-BAA1-656431146C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739700"/>
            <a:ext cx="10515600" cy="4351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A78AE-C5FE-4227-A074-E06D8FFE11A9}"/>
              </a:ext>
            </a:extLst>
          </p:cNvPr>
          <p:cNvSpPr/>
          <p:nvPr userDrawn="1"/>
        </p:nvSpPr>
        <p:spPr>
          <a:xfrm>
            <a:off x="0" y="5764697"/>
            <a:ext cx="12192000" cy="1093304"/>
          </a:xfrm>
          <a:prstGeom prst="rect">
            <a:avLst/>
          </a:prstGeom>
          <a:solidFill>
            <a:srgbClr val="EBEB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D373CFAB-D521-4C54-872F-7A58F70A39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6" t="64493"/>
          <a:stretch/>
        </p:blipFill>
        <p:spPr>
          <a:xfrm>
            <a:off x="8804596" y="4422912"/>
            <a:ext cx="3387404" cy="243508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6920D-F071-4F97-B450-D54F376BD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FE6E1-1F0E-461E-AB49-F2AB16E82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859BA-F265-4AF6-A21A-C52C78B2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78356A96-8EE4-47D0-BF3F-E944DAA3F0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954620"/>
            <a:ext cx="2937195" cy="6946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9E7111-B296-4916-8800-43A75E07984E}"/>
              </a:ext>
            </a:extLst>
          </p:cNvPr>
          <p:cNvSpPr txBox="1"/>
          <p:nvPr userDrawn="1"/>
        </p:nvSpPr>
        <p:spPr>
          <a:xfrm>
            <a:off x="3775395" y="6060212"/>
            <a:ext cx="457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Trawsnewid y gweithlu ar gyfer Cymru iachach</a:t>
            </a:r>
          </a:p>
          <a:p>
            <a:r>
              <a:rPr lang="en-GB" sz="1400" b="1" dirty="0">
                <a:solidFill>
                  <a:srgbClr val="489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Transforming the workforce for a healthier Wales</a:t>
            </a:r>
          </a:p>
        </p:txBody>
      </p:sp>
    </p:spTree>
    <p:extLst>
      <p:ext uri="{BB962C8B-B14F-4D97-AF65-F5344CB8AC3E}">
        <p14:creationId xmlns:p14="http://schemas.microsoft.com/office/powerpoint/2010/main" val="120333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63B1E-294A-4D08-BFC3-6B157B1389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4568"/>
            <a:ext cx="1051560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CD332-D40C-4825-BAA1-656431146C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739700"/>
            <a:ext cx="10515600" cy="4351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A78AE-C5FE-4227-A074-E06D8FFE11A9}"/>
              </a:ext>
            </a:extLst>
          </p:cNvPr>
          <p:cNvSpPr/>
          <p:nvPr userDrawn="1"/>
        </p:nvSpPr>
        <p:spPr>
          <a:xfrm>
            <a:off x="0" y="5764697"/>
            <a:ext cx="12192000" cy="1093304"/>
          </a:xfrm>
          <a:prstGeom prst="rect">
            <a:avLst/>
          </a:prstGeom>
          <a:solidFill>
            <a:srgbClr val="EBEB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6920D-F071-4F97-B450-D54F376BD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FE6E1-1F0E-461E-AB49-F2AB16E82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859BA-F265-4AF6-A21A-C52C78B2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78356A96-8EE4-47D0-BF3F-E944DAA3F0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954620"/>
            <a:ext cx="2937195" cy="6946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9E7111-B296-4916-8800-43A75E07984E}"/>
              </a:ext>
            </a:extLst>
          </p:cNvPr>
          <p:cNvSpPr txBox="1"/>
          <p:nvPr userDrawn="1"/>
        </p:nvSpPr>
        <p:spPr>
          <a:xfrm>
            <a:off x="3775395" y="6060212"/>
            <a:ext cx="457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Trawsnewid y gweithlu ar gyfer Cymru iachach</a:t>
            </a:r>
          </a:p>
          <a:p>
            <a:r>
              <a:rPr lang="en-GB" sz="1400" b="1" dirty="0">
                <a:solidFill>
                  <a:srgbClr val="489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Transforming the workforce for a healthier Wales</a:t>
            </a:r>
          </a:p>
        </p:txBody>
      </p:sp>
      <p:pic>
        <p:nvPicPr>
          <p:cNvPr id="11" name="Picture 10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779BA8D9-4E95-4CD4-B948-83DD8A5DD5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41" t="62708"/>
          <a:stretch/>
        </p:blipFill>
        <p:spPr>
          <a:xfrm>
            <a:off x="8073294" y="4026567"/>
            <a:ext cx="4118705" cy="269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258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06C27-12D0-489A-B710-85A6D86D5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B8879-40A0-4BD5-B514-F023CEE5A2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63E19F-E381-49B6-B141-D93051618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83AD7F-6BAD-40C2-8400-C0AE21FE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5DA710-4297-479F-A039-43D385F47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CF6FF-3E0D-4D97-92BD-F8E125661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87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7DE9B-4657-486E-ABFE-F9979DD59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95A95-8E0D-45E6-B654-C468C4D07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DDED45-70FF-4CA9-9B52-F3638F3F2A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ED3022-305C-43F6-B8F9-D944700454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8286AB-C1E2-4EBF-B2FD-226F88D17A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26B2DC-D23A-48A6-9DA5-22B5B9290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C09B37-45BB-4DC9-B525-420EC6FB4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165A6D-2AEB-4484-B9DC-044E082E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02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B1784-2444-46CD-A909-1F945BD3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F7DA4-D042-4218-8893-684A13B46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FC1F5-6168-4C21-8361-2692E581D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84B6E5-4DA5-49BD-994B-F4D9746A3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38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B3F62D-ECA7-4F09-917E-ED857890F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EC23DC-5641-469B-B510-5281708FC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17590-67B1-4EC4-A929-65C25694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13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6F6AD-2976-47A0-A263-686CB97B6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0D6EC-A1AA-45ED-8906-F04A6A76E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155DDD-7C10-40CB-9BFD-714120773B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6F921E-F75D-4CE0-98AD-D2C8BB9E1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55822D-7234-4196-907D-F38FD0951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37577-5C3C-4083-B3DF-A72C1656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92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B309F-7C81-4D0E-AFF5-D818231B6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8BA84B-062E-4670-8C70-7BC9EF5E1F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B437D9-39F9-4832-913F-CDD99A05C6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C267F8-19A0-48EE-9FBA-2DB80155B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251069-76D9-4C4A-A116-139C32EA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63CFDA-DE76-4595-BE6F-CC869DC2E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076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373A45-7DE3-41B8-848D-62645E14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23E814-DDCC-498A-B5EC-ACBC4EF03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534BE-D942-4DEB-B22C-90E1C91AA4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F6F32-9A2F-4B78-A2F5-DE63303F8CA4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DE46C-5AB6-45E5-9561-C4D852F59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67A35-F799-46A2-9B99-FEE8277DE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0BFEC-67D1-46E0-8C1F-9D9E4B199D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611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s://ytydysgu.heiw.wales/" TargetMode="External"/><Relationship Id="rId4" Type="http://schemas.openxmlformats.org/officeDocument/2006/relationships/hyperlink" Target="https://nhswalesytydysgu.heiw.wales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4B8A9-0388-4D81-A7E0-4181BB1AFA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0602" y="320041"/>
            <a:ext cx="6150796" cy="3600450"/>
          </a:xfrm>
        </p:spPr>
        <p:txBody>
          <a:bodyPr>
            <a:normAutofit/>
          </a:bodyPr>
          <a:lstStyle/>
          <a:p>
            <a:br>
              <a:rPr lang="en-GB" dirty="0">
                <a:solidFill>
                  <a:schemeClr val="tx1"/>
                </a:solidFill>
                <a:ea typeface="Verdana" panose="020B0604030504040204" pitchFamily="34" charset="0"/>
              </a:rPr>
            </a:br>
            <a:r>
              <a:rPr lang="en-GB" dirty="0">
                <a:solidFill>
                  <a:schemeClr val="tx1"/>
                </a:solidFill>
                <a:ea typeface="Verdana" panose="020B0604030504040204" pitchFamily="34" charset="0"/>
              </a:rPr>
              <a:t>System </a:t>
            </a:r>
            <a:r>
              <a:rPr lang="en-GB" dirty="0" err="1">
                <a:solidFill>
                  <a:schemeClr val="tx1"/>
                </a:solidFill>
                <a:ea typeface="Verdana" panose="020B0604030504040204" pitchFamily="34" charset="0"/>
              </a:rPr>
              <a:t>Rheoli</a:t>
            </a:r>
            <a:r>
              <a:rPr lang="en-GB" dirty="0">
                <a:solidFill>
                  <a:schemeClr val="tx1"/>
                </a:solidFill>
                <a:ea typeface="Verdana" panose="020B0604030504040204" pitchFamily="34" charset="0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Verdana" panose="020B0604030504040204" pitchFamily="34" charset="0"/>
              </a:rPr>
              <a:t>Dysgu</a:t>
            </a:r>
            <a:br>
              <a:rPr lang="en-GB" dirty="0">
                <a:solidFill>
                  <a:schemeClr val="tx1"/>
                </a:solidFill>
                <a:ea typeface="Verdana" panose="020B0604030504040204" pitchFamily="34" charset="0"/>
              </a:rPr>
            </a:br>
            <a:r>
              <a:rPr lang="en-GB" dirty="0">
                <a:solidFill>
                  <a:schemeClr val="tx1"/>
                </a:solidFill>
                <a:ea typeface="Verdana" panose="020B0604030504040204" pitchFamily="34" charset="0"/>
              </a:rPr>
              <a:t>Y Ty </a:t>
            </a:r>
            <a:r>
              <a:rPr lang="en-GB" dirty="0" err="1">
                <a:solidFill>
                  <a:schemeClr val="tx1"/>
                </a:solidFill>
                <a:ea typeface="Verdana" panose="020B0604030504040204" pitchFamily="34" charset="0"/>
              </a:rPr>
              <a:t>Dysgu</a:t>
            </a:r>
            <a:r>
              <a:rPr lang="en-GB" dirty="0">
                <a:solidFill>
                  <a:schemeClr val="tx1"/>
                </a:solidFill>
                <a:ea typeface="Verdana" panose="020B0604030504040204" pitchFamily="34" charset="0"/>
              </a:rPr>
              <a:t> </a:t>
            </a:r>
            <a:br>
              <a:rPr lang="en-GB" dirty="0">
                <a:solidFill>
                  <a:schemeClr val="tx1"/>
                </a:solidFill>
                <a:ea typeface="Verdana" panose="020B0604030504040204" pitchFamily="34" charset="0"/>
              </a:rPr>
            </a:br>
            <a:r>
              <a:rPr lang="en-GB" dirty="0">
                <a:solidFill>
                  <a:schemeClr val="tx1"/>
                </a:solidFill>
                <a:ea typeface="Verdana" panose="020B0604030504040204" pitchFamily="34" charset="0"/>
              </a:rPr>
              <a:t>Learning Management System (LMS)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890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17840-7817-41CC-BBF3-CE9A69E35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394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cy-GB" sz="2400" b="1" dirty="0"/>
              <a:t>Amcan strategol 1.2.7: Gweithredu a gwerthuso System Rheoli Dysgu ‘Y Tŷ Dysgu’ yn llawn i wella ansawdd dysgu’r gweithlu a mynediad ato.</a:t>
            </a:r>
            <a:br>
              <a:rPr lang="cy-GB" sz="2400" b="1" dirty="0"/>
            </a:br>
            <a:br>
              <a:rPr lang="cy-GB" sz="2400" b="1" dirty="0"/>
            </a:br>
            <a:r>
              <a:rPr lang="en-GB" sz="2400" b="1" dirty="0"/>
              <a:t>Strategic objective 1.2.7: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Fully implement and evaluate the ‘Y Ty Dysgu’ </a:t>
            </a:r>
            <a:r>
              <a:rPr lang="en-GB" sz="2400" dirty="0"/>
              <a:t>Learning Management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System (</a:t>
            </a:r>
            <a:r>
              <a:rPr lang="en-GB" sz="2400" dirty="0"/>
              <a:t>LMS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) to improve the quality of and access to workforce learning</a:t>
            </a:r>
            <a:b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0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A5B8A1-D5C3-4A10-A9AE-546BB9E85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178" y="1642463"/>
            <a:ext cx="6818489" cy="4182603"/>
          </a:xfrm>
        </p:spPr>
        <p:txBody>
          <a:bodyPr>
            <a:normAutofit/>
          </a:bodyPr>
          <a:lstStyle/>
          <a:p>
            <a:endParaRPr lang="en-GB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AA615C-76F1-475C-A464-2C3E8F4F54C2}"/>
              </a:ext>
            </a:extLst>
          </p:cNvPr>
          <p:cNvSpPr txBox="1"/>
          <p:nvPr/>
        </p:nvSpPr>
        <p:spPr>
          <a:xfrm>
            <a:off x="838200" y="1839505"/>
            <a:ext cx="1021362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8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GB" sz="1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Purpose of the objective: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Enhance HEIW’s reputation as a provider of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quality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education and training to the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healthcare 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workforce in Wales </a:t>
            </a:r>
          </a:p>
          <a:p>
            <a:endParaRPr lang="en-GB" sz="16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HEIW’s bi-lingual online learning and event management system with capability to support networking and communities of practice, Y Ty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Dysgu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will replace 3 legacy systems</a:t>
            </a:r>
          </a:p>
          <a:p>
            <a:endParaRPr lang="en-GB" sz="16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rovide a standardised approach (quality and financial) for HEIW’s current provision of course management and delivery of online learning activities and KPI reporting</a:t>
            </a:r>
          </a:p>
          <a:p>
            <a:endParaRPr lang="en-GB" sz="16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 vehicle for the operational delivery of HEIW’s CPD strategy and digital capability framework </a:t>
            </a:r>
          </a:p>
          <a:p>
            <a:pPr algn="just" rtl="0" fontAlgn="base"/>
            <a:endParaRPr lang="en-GB" sz="16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just" rtl="0" fontAlgn="base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Registration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up to 160K users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during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the lifetime of the contract</a:t>
            </a:r>
          </a:p>
          <a:p>
            <a:pPr algn="just" rtl="0" fontAlgn="base"/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524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17840-7817-41CC-BBF3-CE9A69E35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568"/>
            <a:ext cx="10515600" cy="844793"/>
          </a:xfrm>
        </p:spPr>
        <p:txBody>
          <a:bodyPr/>
          <a:lstStyle/>
          <a:p>
            <a:r>
              <a:rPr lang="en-GB" dirty="0"/>
              <a:t>Map </a:t>
            </a:r>
            <a:r>
              <a:rPr lang="en-GB" dirty="0" err="1"/>
              <a:t>Gweithredu</a:t>
            </a:r>
            <a:r>
              <a:rPr lang="en-GB" dirty="0"/>
              <a:t>                   Implementation roadmap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A5B8A1-D5C3-4A10-A9AE-546BB9E85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178" y="1642463"/>
            <a:ext cx="6818489" cy="4182603"/>
          </a:xfrm>
        </p:spPr>
        <p:txBody>
          <a:bodyPr>
            <a:normAutofit/>
          </a:bodyPr>
          <a:lstStyle/>
          <a:p>
            <a:endParaRPr lang="en-GB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AA615C-76F1-475C-A464-2C3E8F4F54C2}"/>
              </a:ext>
            </a:extLst>
          </p:cNvPr>
          <p:cNvSpPr txBox="1"/>
          <p:nvPr/>
        </p:nvSpPr>
        <p:spPr>
          <a:xfrm>
            <a:off x="838200" y="1308164"/>
            <a:ext cx="1021362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en-GB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62ABC22-7288-4614-BB90-DB2C026D1A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1520066"/>
              </p:ext>
            </p:extLst>
          </p:nvPr>
        </p:nvGraphicFramePr>
        <p:xfrm>
          <a:off x="1614312" y="274567"/>
          <a:ext cx="8901288" cy="389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2FDB6D5-725B-4668-A189-1FE380D4792C}"/>
              </a:ext>
            </a:extLst>
          </p:cNvPr>
          <p:cNvSpPr txBox="1"/>
          <p:nvPr/>
        </p:nvSpPr>
        <p:spPr>
          <a:xfrm>
            <a:off x="1583269" y="3303707"/>
            <a:ext cx="25625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Project teams configure, assure, test and </a:t>
            </a:r>
            <a:r>
              <a:rPr lang="en-GB" sz="14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deploy the core basic functionality to launch a minimum viable product (MVP) in December 2022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55F5EC-5172-44CF-A6D1-D3EE1C271FA7}"/>
              </a:ext>
            </a:extLst>
          </p:cNvPr>
          <p:cNvSpPr txBox="1"/>
          <p:nvPr/>
        </p:nvSpPr>
        <p:spPr>
          <a:xfrm>
            <a:off x="4457419" y="3303707"/>
            <a:ext cx="209126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Iterative onboarding process with internal teams (discover, configure, train, test, deploy)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Configure more complex integrations and features, test and release in parallel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2672E5-9FAD-4F86-A21E-BBA406D711D0}"/>
              </a:ext>
            </a:extLst>
          </p:cNvPr>
          <p:cNvSpPr txBox="1"/>
          <p:nvPr/>
        </p:nvSpPr>
        <p:spPr>
          <a:xfrm>
            <a:off x="7387168" y="3315574"/>
            <a:ext cx="20912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Develop evaluation plan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Identify phased improvements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Consider strategic opportunities for external partnership working</a:t>
            </a:r>
          </a:p>
        </p:txBody>
      </p:sp>
    </p:spTree>
    <p:extLst>
      <p:ext uri="{BB962C8B-B14F-4D97-AF65-F5344CB8AC3E}">
        <p14:creationId xmlns:p14="http://schemas.microsoft.com/office/powerpoint/2010/main" val="3976996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A5B8A1-D5C3-4A10-A9AE-546BB9E85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178" y="1642463"/>
            <a:ext cx="6818489" cy="4182603"/>
          </a:xfrm>
        </p:spPr>
        <p:txBody>
          <a:bodyPr>
            <a:normAutofit/>
          </a:bodyPr>
          <a:lstStyle/>
          <a:p>
            <a:endParaRPr lang="en-GB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AA615C-76F1-475C-A464-2C3E8F4F54C2}"/>
              </a:ext>
            </a:extLst>
          </p:cNvPr>
          <p:cNvSpPr txBox="1"/>
          <p:nvPr/>
        </p:nvSpPr>
        <p:spPr>
          <a:xfrm>
            <a:off x="838200" y="3589020"/>
            <a:ext cx="31623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lvl="0"/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lvl="0"/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8C1BAA-05EB-C47C-9108-0B6C352C04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186" y="285232"/>
            <a:ext cx="5373394" cy="38580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679106-F30B-CB66-AB98-D84E4C29651D}"/>
              </a:ext>
            </a:extLst>
          </p:cNvPr>
          <p:cNvSpPr txBox="1"/>
          <p:nvPr/>
        </p:nvSpPr>
        <p:spPr>
          <a:xfrm>
            <a:off x="489379" y="4404627"/>
            <a:ext cx="385994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Publicly accessible landing page:</a:t>
            </a:r>
          </a:p>
          <a:p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https://nhswalesytydysgu.heiw.wales/</a:t>
            </a:r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2F52AD-6921-4C00-078F-D23C1782E038}"/>
              </a:ext>
            </a:extLst>
          </p:cNvPr>
          <p:cNvSpPr txBox="1"/>
          <p:nvPr/>
        </p:nvSpPr>
        <p:spPr>
          <a:xfrm>
            <a:off x="5897880" y="4404627"/>
            <a:ext cx="629412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Learning site, accessed via</a:t>
            </a:r>
            <a:r>
              <a:rPr lang="en-GB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sign in. H</a:t>
            </a:r>
            <a:r>
              <a:rPr lang="en-GB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omepage icon </a:t>
            </a:r>
          </a:p>
          <a:p>
            <a:r>
              <a:rPr lang="en-GB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allows </a:t>
            </a:r>
            <a:r>
              <a:rPr lang="en-GB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user to return to public landing page:</a:t>
            </a:r>
            <a:endParaRPr lang="en-GB" sz="17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17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https://ytydysgu.heiw.wales/</a:t>
            </a:r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C6EFE89-13F8-4E7E-4FA3-EC0197E4C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450" y="285232"/>
            <a:ext cx="5679010" cy="385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723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17840-7817-41CC-BBF3-CE9A69E35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211" y="19403"/>
            <a:ext cx="10515600" cy="1325563"/>
          </a:xfrm>
        </p:spPr>
        <p:txBody>
          <a:bodyPr/>
          <a:lstStyle/>
          <a:p>
            <a:r>
              <a:rPr lang="en-GB" dirty="0" err="1"/>
              <a:t>Ymsefydlu</a:t>
            </a:r>
            <a:r>
              <a:rPr lang="en-GB" dirty="0"/>
              <a:t> Y Ty </a:t>
            </a:r>
            <a:r>
              <a:rPr lang="en-GB" dirty="0" err="1"/>
              <a:t>Dysgu</a:t>
            </a:r>
            <a:r>
              <a:rPr lang="en-GB" dirty="0"/>
              <a:t>             Y Ty </a:t>
            </a:r>
            <a:r>
              <a:rPr lang="en-GB" dirty="0" err="1"/>
              <a:t>Dysgu</a:t>
            </a:r>
            <a:r>
              <a:rPr lang="en-GB" dirty="0"/>
              <a:t> onboarding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A5B8A1-D5C3-4A10-A9AE-546BB9E85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890" y="1642463"/>
            <a:ext cx="7187777" cy="4182603"/>
          </a:xfrm>
        </p:spPr>
        <p:txBody>
          <a:bodyPr>
            <a:normAutofit/>
          </a:bodyPr>
          <a:lstStyle/>
          <a:p>
            <a:endParaRPr lang="en-GB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40143C-60D1-D222-8C5A-DD69FBCA5DE0}"/>
              </a:ext>
            </a:extLst>
          </p:cNvPr>
          <p:cNvSpPr/>
          <p:nvPr/>
        </p:nvSpPr>
        <p:spPr>
          <a:xfrm>
            <a:off x="385791" y="1149102"/>
            <a:ext cx="10708922" cy="45169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sz="1500" b="1" dirty="0">
                <a:latin typeface="Arial" panose="020B0604020202020204" pitchFamily="34" charset="0"/>
                <a:cs typeface="Arial" panose="020B0604020202020204" pitchFamily="34" charset="0"/>
              </a:rPr>
              <a:t>Areas represented to date:			Areas in progress:</a:t>
            </a:r>
          </a:p>
          <a:p>
            <a:pPr lvl="0"/>
            <a:endParaRPr lang="en-GB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1500" b="1" dirty="0">
                <a:latin typeface="Arial" panose="020B0604020202020204" pitchFamily="34" charset="0"/>
                <a:cs typeface="Arial" panose="020B0604020202020204" pitchFamily="34" charset="0"/>
              </a:rPr>
              <a:t>Multi-professional				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More than just words/</a:t>
            </a:r>
            <a:r>
              <a:rPr lang="en-GB" sz="1500" b="0" i="0" dirty="0" err="1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Mwn</a:t>
            </a:r>
            <a:r>
              <a:rPr lang="en-GB" sz="15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500" b="0" i="0" dirty="0" err="1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5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500" b="0" i="0" dirty="0" err="1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geiriau</a:t>
            </a:r>
            <a:r>
              <a:rPr lang="en-GB" sz="15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500" b="1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Simulation			 		Pharmacy CPD</a:t>
            </a: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Genomics					Pharmacy National Clinical Services Accreditation hub (NCSA)</a:t>
            </a: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Wales Health Student Forum			Pharmacy Technicians</a:t>
            </a: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Digital Capability Framework			Workforce Planning resources</a:t>
            </a: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CAMHS and Perinatal (Mental Health)		</a:t>
            </a:r>
            <a:r>
              <a:rPr lang="en-GB" sz="1500" dirty="0" err="1">
                <a:latin typeface="Arial" panose="020B0604020202020204" pitchFamily="34" charset="0"/>
                <a:cs typeface="Arial" panose="020B0604020202020204" pitchFamily="34" charset="0"/>
              </a:rPr>
              <a:t>MRCPsych</a:t>
            </a:r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					Inclusion 			</a:t>
            </a:r>
          </a:p>
          <a:p>
            <a:pPr lvl="0"/>
            <a:r>
              <a:rPr lang="en-GB" sz="1500" b="1" dirty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Exam preparation (Professional Support Unit)</a:t>
            </a:r>
          </a:p>
          <a:p>
            <a:pPr lvl="0"/>
            <a:r>
              <a:rPr lang="en-GB" sz="1500" b="1" dirty="0">
                <a:latin typeface="Arial" panose="020B0604020202020204" pitchFamily="34" charset="0"/>
                <a:cs typeface="Arial" panose="020B0604020202020204" pitchFamily="34" charset="0"/>
              </a:rPr>
              <a:t>Profession specific				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Primary and Community Care hub</a:t>
            </a: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Dental					Health Inequalities (Allied Health Professionals)</a:t>
            </a: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Foundation Pharmacy			</a:t>
            </a:r>
            <a:r>
              <a:rPr lang="en-GB" sz="1500" dirty="0" err="1">
                <a:latin typeface="Arial" panose="020B0604020202020204" pitchFamily="34" charset="0"/>
                <a:cs typeface="Arial" panose="020B0604020202020204" pitchFamily="34" charset="0"/>
              </a:rPr>
              <a:t>Newborn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 &amp; Infant Physical Examination Cymru (NIPEC)</a:t>
            </a: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Optometry					GP Prospective Trainers </a:t>
            </a: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GP CPD					</a:t>
            </a: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Immunisation</a:t>
            </a:r>
          </a:p>
          <a:p>
            <a:pPr lvl="0"/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Clinical Photography (Work Based Learning)</a:t>
            </a:r>
          </a:p>
          <a:p>
            <a:pPr lvl="0"/>
            <a:endParaRPr lang="en-GB" dirty="0"/>
          </a:p>
          <a:p>
            <a:pPr lvl="0"/>
            <a:r>
              <a:rPr lang="en-GB" sz="15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1500" b="1">
                <a:latin typeface="Arial" panose="020B0604020202020204" pitchFamily="34" charset="0"/>
                <a:cs typeface="Arial" panose="020B0604020202020204" pitchFamily="34" charset="0"/>
              </a:rPr>
              <a:t>4695 users</a:t>
            </a:r>
            <a:r>
              <a:rPr lang="en-GB" sz="1500" b="1" dirty="0">
                <a:latin typeface="Arial" panose="020B0604020202020204" pitchFamily="34" charset="0"/>
                <a:cs typeface="Arial" panose="020B0604020202020204" pitchFamily="34" charset="0"/>
              </a:rPr>
              <a:t>		~30 modules and 100 events now live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>
              <a:buChar char="•"/>
            </a:pPr>
            <a:endParaRPr lang="en-GB" dirty="0"/>
          </a:p>
        </p:txBody>
      </p:sp>
      <p:pic>
        <p:nvPicPr>
          <p:cNvPr id="8" name="Graphic 7" descr="Remote learning language with solid fill">
            <a:extLst>
              <a:ext uri="{FF2B5EF4-FFF2-40B4-BE49-F238E27FC236}">
                <a16:creationId xmlns:a16="http://schemas.microsoft.com/office/drawing/2014/main" id="{FB10EDD0-C0AD-BAB3-1C22-DEB6608E4A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83280" y="5136006"/>
            <a:ext cx="674370" cy="609529"/>
          </a:xfrm>
          <a:prstGeom prst="rect">
            <a:avLst/>
          </a:prstGeom>
        </p:spPr>
      </p:pic>
      <p:pic>
        <p:nvPicPr>
          <p:cNvPr id="7" name="Graphic 6" descr="Users with solid fill">
            <a:extLst>
              <a:ext uri="{FF2B5EF4-FFF2-40B4-BE49-F238E27FC236}">
                <a16:creationId xmlns:a16="http://schemas.microsoft.com/office/drawing/2014/main" id="{F6435E79-9510-6761-279F-3A50CB4B17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2951" y="5063576"/>
            <a:ext cx="754387" cy="75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718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17840-7817-41CC-BBF3-CE9A69E35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340" y="119692"/>
            <a:ext cx="10919460" cy="758366"/>
          </a:xfrm>
        </p:spPr>
        <p:txBody>
          <a:bodyPr/>
          <a:lstStyle/>
          <a:p>
            <a:r>
              <a:rPr lang="en-GB" dirty="0" err="1"/>
              <a:t>Manteision</a:t>
            </a:r>
            <a:r>
              <a:rPr lang="en-GB" dirty="0"/>
              <a:t> Y Ty </a:t>
            </a:r>
            <a:r>
              <a:rPr lang="en-GB" dirty="0" err="1"/>
              <a:t>Dysgu</a:t>
            </a:r>
            <a:r>
              <a:rPr lang="en-GB" dirty="0"/>
              <a:t>                    Y Ty </a:t>
            </a:r>
            <a:r>
              <a:rPr lang="en-GB" dirty="0" err="1"/>
              <a:t>Dysgu</a:t>
            </a:r>
            <a:r>
              <a:rPr lang="en-GB" dirty="0"/>
              <a:t> benefits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A5B8A1-D5C3-4A10-A9AE-546BB9E85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178" y="1642463"/>
            <a:ext cx="6818489" cy="4182603"/>
          </a:xfrm>
        </p:spPr>
        <p:txBody>
          <a:bodyPr>
            <a:normAutofit/>
          </a:bodyPr>
          <a:lstStyle/>
          <a:p>
            <a:endParaRPr lang="en-GB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AA615C-76F1-475C-A464-2C3E8F4F54C2}"/>
              </a:ext>
            </a:extLst>
          </p:cNvPr>
          <p:cNvSpPr txBox="1"/>
          <p:nvPr/>
        </p:nvSpPr>
        <p:spPr>
          <a:xfrm>
            <a:off x="342900" y="873824"/>
            <a:ext cx="11510010" cy="7509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Improved user interface (UI) and user experience (UX) </a:t>
            </a:r>
            <a:r>
              <a:rPr lang="en-GB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- improving the learner experience</a:t>
            </a:r>
          </a:p>
          <a:p>
            <a:pPr lvl="0"/>
            <a:endParaRPr lang="en-GB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Improved Quality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 QA principles of online learning co-produced with CPD Governance Group to ensure quality driven approach</a:t>
            </a:r>
          </a:p>
          <a:p>
            <a:pPr lvl="0"/>
            <a:endParaRPr lang="en-GB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Personalised learning experience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 users directed to designated area upon log in and a </a:t>
            </a:r>
            <a:r>
              <a:rPr lang="en-GB" sz="1400" dirty="0">
                <a:latin typeface="Arial" panose="020B0604020202020204" pitchFamily="34" charset="0"/>
                <a:ea typeface="Arial" panose="020B0604020202020204" pitchFamily="34" charset="0"/>
              </a:rPr>
              <a:t>‘one stop shop’ approach - opportunity to develop learning ‘hubs’ to signpost courses, learning resources, events, networks and external resources and websites of interest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Improved value and reduced duplication 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evolved target operating model to maximise license based cost model – up to 50K user licenses currently available and migration of ~500 learning modules in progress</a:t>
            </a:r>
          </a:p>
          <a:p>
            <a:pPr lvl="0"/>
            <a:endParaRPr lang="en-GB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Improved multi-disciplinary education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 opportunity to increase multi-disciplinary learning offer for the health and care workforce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Increased reporting and insight</a:t>
            </a:r>
            <a:r>
              <a:rPr lang="en-GB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- improved collection and monitoring of performance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sz="12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Dr Nik Sheen, Head of Optometry, HEIW: ‘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Ty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Dysgu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as a platform is being well received by the profession and they have been complimentary about the modules!’</a:t>
            </a:r>
          </a:p>
          <a:p>
            <a:endParaRPr lang="en-GB" sz="12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Kirstie Moons, Postgraduate Dental Dean, HEIW: ‘The Chief Dental Officer commented on how easy it was to sign up.’ Further testament to this is the ~2100 dental professional registrations on the </a:t>
            </a:r>
            <a:r>
              <a:rPr lang="en-GB" sz="120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system following </a:t>
            </a:r>
            <a:r>
              <a:rPr lang="en-GB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launch in August.</a:t>
            </a:r>
            <a:endParaRPr lang="en-GB" sz="12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Early benefit seen through the move to one system, enabling consistency of approach and providing enhanced quality, </a:t>
            </a:r>
          </a:p>
          <a:p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functionality and reporting capability for a wider audience.</a:t>
            </a:r>
          </a:p>
          <a:p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lvl="0"/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lvl="0"/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803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21898BD45A6A40A34E88BB38B1F985" ma:contentTypeVersion="18" ma:contentTypeDescription="Create a new document." ma:contentTypeScope="" ma:versionID="fd95b8db8b5cf00029299068f96a6414">
  <xsd:schema xmlns:xsd="http://www.w3.org/2001/XMLSchema" xmlns:xs="http://www.w3.org/2001/XMLSchema" xmlns:p="http://schemas.microsoft.com/office/2006/metadata/properties" xmlns:ns2="a04e9baa-d9e7-4f97-91da-8a512783ca3a" xmlns:ns3="9ef96922-22b1-4c5a-a191-266165c5ccc2" targetNamespace="http://schemas.microsoft.com/office/2006/metadata/properties" ma:root="true" ma:fieldsID="41e1fe60d2e4e1fcc238ead5449f3cec" ns2:_="" ns3:_="">
    <xsd:import namespace="a04e9baa-d9e7-4f97-91da-8a512783ca3a"/>
    <xsd:import namespace="9ef96922-22b1-4c5a-a191-266165c5cc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4e9baa-d9e7-4f97-91da-8a512783ca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f96922-22b1-4c5a-a191-266165c5ccc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a7e9c0d9-8297-4332-b978-712415a97d10}" ma:internalName="TaxCatchAll" ma:showField="CatchAllData" ma:web="9ef96922-22b1-4c5a-a191-266165c5cc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ef96922-22b1-4c5a-a191-266165c5ccc2" xsi:nil="true"/>
    <lcf76f155ced4ddcb4097134ff3c332f xmlns="a04e9baa-d9e7-4f97-91da-8a512783ca3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1ACE374-2A58-4FC7-8BAF-49A2A77EE3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4e9baa-d9e7-4f97-91da-8a512783ca3a"/>
    <ds:schemaRef ds:uri="9ef96922-22b1-4c5a-a191-266165c5cc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276D397-EC6A-4313-BC89-B527ACFFB6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D11E7B-0E00-47A4-B204-09D8D620A371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84caf0e1-569d-4e42-8243-6d6ae163d86f"/>
    <ds:schemaRef ds:uri="http://www.w3.org/XML/1998/namespace"/>
    <ds:schemaRef ds:uri="9ef96922-22b1-4c5a-a191-266165c5ccc2"/>
    <ds:schemaRef ds:uri="a04e9baa-d9e7-4f97-91da-8a512783ca3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7448</TotalTime>
  <Words>748</Words>
  <Application>Microsoft Office PowerPoint</Application>
  <PresentationFormat>Widescreen</PresentationFormat>
  <Paragraphs>98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Segoe UI</vt:lpstr>
      <vt:lpstr>Verdana</vt:lpstr>
      <vt:lpstr>Office Theme</vt:lpstr>
      <vt:lpstr> System Rheoli Dysgu Y Ty Dysgu  Learning Management System (LMS)</vt:lpstr>
      <vt:lpstr>Amcan strategol 1.2.7: Gweithredu a gwerthuso System Rheoli Dysgu ‘Y Tŷ Dysgu’ yn llawn i wella ansawdd dysgu’r gweithlu a mynediad ato.  Strategic objective 1.2.7: Fully implement and evaluate the ‘Y Ty Dysgu’ Learning Management System (LMS) to improve the quality of and access to workforce learning </vt:lpstr>
      <vt:lpstr>Map Gweithredu                   Implementation roadmap</vt:lpstr>
      <vt:lpstr>PowerPoint Presentation</vt:lpstr>
      <vt:lpstr>Ymsefydlu Y Ty Dysgu             Y Ty Dysgu onboarding </vt:lpstr>
      <vt:lpstr>Manteision Y Ty Dysgu                    Y Ty Dysgu benefits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Tippins (HEIW)</dc:creator>
  <cp:lastModifiedBy>Bethan Davis (HEIW)</cp:lastModifiedBy>
  <cp:revision>234</cp:revision>
  <dcterms:created xsi:type="dcterms:W3CDTF">2020-07-10T10:43:48Z</dcterms:created>
  <dcterms:modified xsi:type="dcterms:W3CDTF">2023-09-19T09:12:00Z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0x0101009221898BD45A6A40A34E88BB38B1F985</vt:lpwstr>
  </property>
</Properties>
</file>