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4331" r:id="rId5"/>
    <p:sldId id="4220" r:id="rId6"/>
    <p:sldId id="4325" r:id="rId7"/>
    <p:sldId id="257" r:id="rId8"/>
    <p:sldId id="260" r:id="rId9"/>
    <p:sldId id="261" r:id="rId10"/>
    <p:sldId id="262" r:id="rId11"/>
    <p:sldId id="263" r:id="rId12"/>
    <p:sldId id="264" r:id="rId13"/>
    <p:sldId id="4326" r:id="rId14"/>
    <p:sldId id="265" r:id="rId15"/>
    <p:sldId id="4332" r:id="rId16"/>
    <p:sldId id="4322" r:id="rId17"/>
    <p:sldId id="4323" r:id="rId18"/>
    <p:sldId id="4324" r:id="rId19"/>
    <p:sldId id="268" r:id="rId20"/>
    <p:sldId id="4327" r:id="rId21"/>
    <p:sldId id="4328" r:id="rId22"/>
    <p:sldId id="4333" r:id="rId23"/>
    <p:sldId id="433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5083"/>
    <a:srgbClr val="00917F"/>
    <a:srgbClr val="78368C"/>
    <a:srgbClr val="E63323"/>
    <a:srgbClr val="A3195B"/>
    <a:srgbClr val="489CC9"/>
    <a:srgbClr val="ED8900"/>
    <a:srgbClr val="E52E7D"/>
    <a:srgbClr val="AFCA0B"/>
    <a:srgbClr val="511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75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n Bryn (HEIW)" userId="9e275422-dd18-41ce-82eb-fd8d5252333a" providerId="ADAL" clId="{227D1A9E-FFF3-4FBC-93F8-D76A1EF5DE7F}"/>
    <pc:docChg chg="modSld">
      <pc:chgData name="Erin Bryn (HEIW)" userId="9e275422-dd18-41ce-82eb-fd8d5252333a" providerId="ADAL" clId="{227D1A9E-FFF3-4FBC-93F8-D76A1EF5DE7F}" dt="2023-09-21T12:29:52.174" v="12" actId="20577"/>
      <pc:docMkLst>
        <pc:docMk/>
      </pc:docMkLst>
      <pc:sldChg chg="modSp mod">
        <pc:chgData name="Erin Bryn (HEIW)" userId="9e275422-dd18-41ce-82eb-fd8d5252333a" providerId="ADAL" clId="{227D1A9E-FFF3-4FBC-93F8-D76A1EF5DE7F}" dt="2023-09-21T12:29:02.742" v="2" actId="20577"/>
        <pc:sldMkLst>
          <pc:docMk/>
          <pc:sldMk cId="1683466183" sldId="259"/>
        </pc:sldMkLst>
        <pc:spChg chg="mod">
          <ac:chgData name="Erin Bryn (HEIW)" userId="9e275422-dd18-41ce-82eb-fd8d5252333a" providerId="ADAL" clId="{227D1A9E-FFF3-4FBC-93F8-D76A1EF5DE7F}" dt="2023-09-21T12:29:02.742" v="2" actId="20577"/>
          <ac:spMkLst>
            <pc:docMk/>
            <pc:sldMk cId="1683466183" sldId="259"/>
            <ac:spMk id="5" creationId="{F4BC5019-983B-BDF2-FAE4-DCF80E26BC5F}"/>
          </ac:spMkLst>
        </pc:spChg>
      </pc:sldChg>
      <pc:sldChg chg="modSp mod">
        <pc:chgData name="Erin Bryn (HEIW)" userId="9e275422-dd18-41ce-82eb-fd8d5252333a" providerId="ADAL" clId="{227D1A9E-FFF3-4FBC-93F8-D76A1EF5DE7F}" dt="2023-09-21T12:29:52.174" v="12" actId="20577"/>
        <pc:sldMkLst>
          <pc:docMk/>
          <pc:sldMk cId="1700916276" sldId="260"/>
        </pc:sldMkLst>
        <pc:spChg chg="mod">
          <ac:chgData name="Erin Bryn (HEIW)" userId="9e275422-dd18-41ce-82eb-fd8d5252333a" providerId="ADAL" clId="{227D1A9E-FFF3-4FBC-93F8-D76A1EF5DE7F}" dt="2023-09-21T12:29:52.174" v="12" actId="20577"/>
          <ac:spMkLst>
            <pc:docMk/>
            <pc:sldMk cId="1700916276" sldId="260"/>
            <ac:spMk id="10" creationId="{FE1937F6-56E2-13FF-4A3E-ABFF34B38F0F}"/>
          </ac:spMkLst>
        </pc:spChg>
      </pc:sldChg>
      <pc:sldChg chg="modSp mod">
        <pc:chgData name="Erin Bryn (HEIW)" userId="9e275422-dd18-41ce-82eb-fd8d5252333a" providerId="ADAL" clId="{227D1A9E-FFF3-4FBC-93F8-D76A1EF5DE7F}" dt="2023-09-21T12:29:24.576" v="3" actId="20577"/>
        <pc:sldMkLst>
          <pc:docMk/>
          <pc:sldMk cId="1855948710" sldId="4325"/>
        </pc:sldMkLst>
        <pc:spChg chg="mod">
          <ac:chgData name="Erin Bryn (HEIW)" userId="9e275422-dd18-41ce-82eb-fd8d5252333a" providerId="ADAL" clId="{227D1A9E-FFF3-4FBC-93F8-D76A1EF5DE7F}" dt="2023-09-21T12:29:24.576" v="3" actId="20577"/>
          <ac:spMkLst>
            <pc:docMk/>
            <pc:sldMk cId="1855948710" sldId="4325"/>
            <ac:spMk id="5" creationId="{F4BC5019-983B-BDF2-FAE4-DCF80E26BC5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802628757008487"/>
          <c:y val="1.9712938023291535E-2"/>
          <c:w val="0.86197371242991516"/>
          <c:h val="0.877260643446348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'Annual accts 22-23'!$B$5</c:f>
              <c:strCache>
                <c:ptCount val="1"/>
                <c:pt idx="0">
                  <c:v>Pay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'Annual accts 22-23'!$C$4:$D$4</c:f>
              <c:strCache>
                <c:ptCount val="2"/>
                <c:pt idx="0">
                  <c:v>2022-23</c:v>
                </c:pt>
                <c:pt idx="1">
                  <c:v>2021-22</c:v>
                </c:pt>
              </c:strCache>
            </c:strRef>
          </c:cat>
          <c:val>
            <c:numRef>
              <c:f>'Annual accts 22-23'!$C$5:$D$5</c:f>
              <c:numCache>
                <c:formatCode>General</c:formatCode>
                <c:ptCount val="2"/>
                <c:pt idx="0">
                  <c:v>25563</c:v>
                </c:pt>
                <c:pt idx="1">
                  <c:v>21300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30-4114-AA3A-1BB86D998ADC}"/>
            </c:ext>
          </c:extLst>
        </c:ser>
        <c:ser>
          <c:idx val="1"/>
          <c:order val="1"/>
          <c:tx>
            <c:strRef>
              <c:f>'Annual accts 22-23'!$B$6</c:f>
              <c:strCache>
                <c:ptCount val="1"/>
                <c:pt idx="0">
                  <c:v>Non Pay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'Annual accts 22-23'!$C$4:$D$4</c:f>
              <c:strCache>
                <c:ptCount val="2"/>
                <c:pt idx="0">
                  <c:v>2022-23</c:v>
                </c:pt>
                <c:pt idx="1">
                  <c:v>2021-22</c:v>
                </c:pt>
              </c:strCache>
            </c:strRef>
          </c:cat>
          <c:val>
            <c:numRef>
              <c:f>'Annual accts 22-23'!$C$6:$D$6</c:f>
              <c:numCache>
                <c:formatCode>General</c:formatCode>
                <c:ptCount val="2"/>
                <c:pt idx="0">
                  <c:v>11319</c:v>
                </c:pt>
                <c:pt idx="1">
                  <c:v>12452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30-4114-AA3A-1BB86D998ADC}"/>
            </c:ext>
          </c:extLst>
        </c:ser>
        <c:ser>
          <c:idx val="2"/>
          <c:order val="2"/>
          <c:tx>
            <c:strRef>
              <c:f>'Annual accts 22-23'!$B$7</c:f>
              <c:strCache>
                <c:ptCount val="1"/>
                <c:pt idx="0">
                  <c:v>Commissioning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'Annual accts 22-23'!$C$4:$D$4</c:f>
              <c:strCache>
                <c:ptCount val="2"/>
                <c:pt idx="0">
                  <c:v>2022-23</c:v>
                </c:pt>
                <c:pt idx="1">
                  <c:v>2021-22</c:v>
                </c:pt>
              </c:strCache>
            </c:strRef>
          </c:cat>
          <c:val>
            <c:numRef>
              <c:f>'Annual accts 22-23'!$C$7:$D$7</c:f>
              <c:numCache>
                <c:formatCode>General</c:formatCode>
                <c:ptCount val="2"/>
                <c:pt idx="0">
                  <c:v>252013</c:v>
                </c:pt>
                <c:pt idx="1">
                  <c:v>233802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30-4114-AA3A-1BB86D998A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7275512"/>
        <c:axId val="452035424"/>
        <c:axId val="0"/>
      </c:bar3DChart>
      <c:catAx>
        <c:axId val="377275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035424"/>
        <c:crosses val="autoZero"/>
        <c:auto val="1"/>
        <c:lblAlgn val="ctr"/>
        <c:lblOffset val="100"/>
        <c:noMultiLvlLbl val="0"/>
      </c:catAx>
      <c:valAx>
        <c:axId val="45203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275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/>
              <a:t>IMTP 2023-24 Assumptions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'IMTP 23-24'!$C$11</c:f>
              <c:strCache>
                <c:ptCount val="1"/>
                <c:pt idx="0">
                  <c:v>£m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0E-4E7A-91CD-3DDC4DEC8877}"/>
              </c:ext>
            </c:extLst>
          </c:dPt>
          <c:cat>
            <c:strRef>
              <c:f>'IMTP 23-24'!$D$10:$H$10</c:f>
              <c:strCache>
                <c:ptCount val="5"/>
                <c:pt idx="0">
                  <c:v>2023-24</c:v>
                </c:pt>
                <c:pt idx="1">
                  <c:v>2024-25</c:v>
                </c:pt>
                <c:pt idx="2">
                  <c:v>2025-26</c:v>
                </c:pt>
                <c:pt idx="3">
                  <c:v>2026-27</c:v>
                </c:pt>
                <c:pt idx="4">
                  <c:v>2027-28</c:v>
                </c:pt>
              </c:strCache>
            </c:strRef>
          </c:cat>
          <c:val>
            <c:numRef>
              <c:f>'IMTP 23-24'!$D$11:$H$11</c:f>
              <c:numCache>
                <c:formatCode>General</c:formatCode>
                <c:ptCount val="5"/>
                <c:pt idx="0">
                  <c:v>327.9</c:v>
                </c:pt>
                <c:pt idx="1">
                  <c:v>352.6</c:v>
                </c:pt>
                <c:pt idx="2">
                  <c:v>363.8</c:v>
                </c:pt>
                <c:pt idx="3">
                  <c:v>367.6</c:v>
                </c:pt>
                <c:pt idx="4">
                  <c:v>368.5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0E-4E7A-91CD-3DDC4DEC88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69500512"/>
        <c:axId val="769502672"/>
        <c:axId val="0"/>
      </c:bar3DChart>
      <c:catAx>
        <c:axId val="76950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9502672"/>
        <c:crosses val="autoZero"/>
        <c:auto val="1"/>
        <c:lblAlgn val="ctr"/>
        <c:lblOffset val="100"/>
        <c:noMultiLvlLbl val="0"/>
      </c:catAx>
      <c:valAx>
        <c:axId val="76950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950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83E4D4-4DDC-4F9A-A39C-45C2C444FB2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3A4E8F-B12F-44B0-9BCB-833F7B9D53D2}">
      <dgm:prSet phldrT="[Text]" custT="1"/>
      <dgm:spPr/>
      <dgm:t>
        <a:bodyPr/>
        <a:lstStyle/>
        <a:p>
          <a:r>
            <a:rPr lang="en-GB" sz="1800" dirty="0"/>
            <a:t>Social Care Wales</a:t>
          </a:r>
        </a:p>
      </dgm:t>
    </dgm:pt>
    <dgm:pt modelId="{41442447-67E3-48C9-853F-1158AE119697}" type="parTrans" cxnId="{AC413891-5553-4D35-9DF2-A7D0867C0D6C}">
      <dgm:prSet/>
      <dgm:spPr/>
      <dgm:t>
        <a:bodyPr/>
        <a:lstStyle/>
        <a:p>
          <a:endParaRPr lang="en-GB"/>
        </a:p>
      </dgm:t>
    </dgm:pt>
    <dgm:pt modelId="{9AB7E1B4-AEFC-47CD-93E1-4E9C47105D3B}" type="sibTrans" cxnId="{AC413891-5553-4D35-9DF2-A7D0867C0D6C}">
      <dgm:prSet/>
      <dgm:spPr/>
      <dgm:t>
        <a:bodyPr/>
        <a:lstStyle/>
        <a:p>
          <a:r>
            <a:rPr lang="en-GB" dirty="0"/>
            <a:t>NHS </a:t>
          </a:r>
        </a:p>
      </dgm:t>
    </dgm:pt>
    <dgm:pt modelId="{486EB934-3D6E-4E8A-BE9E-B9F53CFA88A4}">
      <dgm:prSet phldrT="[Text]" custT="1"/>
      <dgm:spPr/>
      <dgm:t>
        <a:bodyPr/>
        <a:lstStyle/>
        <a:p>
          <a:r>
            <a:rPr lang="en-GB" sz="1400" dirty="0"/>
            <a:t>HEIs and other education providers</a:t>
          </a:r>
        </a:p>
      </dgm:t>
    </dgm:pt>
    <dgm:pt modelId="{A1C0031F-6617-475A-AFBF-CA4B360F87F8}" type="parTrans" cxnId="{EE452D0C-C045-42EB-809B-3511AD46E174}">
      <dgm:prSet/>
      <dgm:spPr/>
      <dgm:t>
        <a:bodyPr/>
        <a:lstStyle/>
        <a:p>
          <a:endParaRPr lang="en-GB"/>
        </a:p>
      </dgm:t>
    </dgm:pt>
    <dgm:pt modelId="{7B148093-ECBD-463D-AE1B-7CF1A976AED6}" type="sibTrans" cxnId="{EE452D0C-C045-42EB-809B-3511AD46E174}">
      <dgm:prSet/>
      <dgm:spPr/>
      <dgm:t>
        <a:bodyPr/>
        <a:lstStyle/>
        <a:p>
          <a:r>
            <a:rPr lang="en-GB" dirty="0"/>
            <a:t>Professional Bodies</a:t>
          </a:r>
        </a:p>
      </dgm:t>
    </dgm:pt>
    <dgm:pt modelId="{F4FD7047-4704-48AF-9C27-304FDB007D88}">
      <dgm:prSet phldrT="[Text]" custT="1"/>
      <dgm:spPr/>
      <dgm:t>
        <a:bodyPr/>
        <a:lstStyle/>
        <a:p>
          <a:pPr algn="ctr"/>
          <a:r>
            <a:rPr lang="en-GB" sz="2800" b="1" dirty="0"/>
            <a:t>Key partners</a:t>
          </a:r>
        </a:p>
      </dgm:t>
    </dgm:pt>
    <dgm:pt modelId="{6F28854E-A856-44CD-9AFC-0CF6C16B854A}" type="parTrans" cxnId="{71C55259-18E5-4B40-8822-E39AA1E8C1C8}">
      <dgm:prSet/>
      <dgm:spPr/>
      <dgm:t>
        <a:bodyPr/>
        <a:lstStyle/>
        <a:p>
          <a:endParaRPr lang="en-GB"/>
        </a:p>
      </dgm:t>
    </dgm:pt>
    <dgm:pt modelId="{5A89EE1E-F471-42FB-AB57-CBB91821C47D}" type="sibTrans" cxnId="{71C55259-18E5-4B40-8822-E39AA1E8C1C8}">
      <dgm:prSet/>
      <dgm:spPr/>
      <dgm:t>
        <a:bodyPr/>
        <a:lstStyle/>
        <a:p>
          <a:endParaRPr lang="en-GB"/>
        </a:p>
      </dgm:t>
    </dgm:pt>
    <dgm:pt modelId="{E63072DE-9BF8-4984-A275-EACEE15D1959}">
      <dgm:prSet phldrT="[Text]"/>
      <dgm:spPr/>
      <dgm:t>
        <a:bodyPr/>
        <a:lstStyle/>
        <a:p>
          <a:r>
            <a:rPr lang="en-GB" dirty="0"/>
            <a:t>UK Partners  </a:t>
          </a:r>
        </a:p>
      </dgm:t>
    </dgm:pt>
    <dgm:pt modelId="{DC5994E9-452F-4DD4-9619-D0F6E3D5913A}" type="parTrans" cxnId="{1FDBDA3C-3423-44B9-9808-E2DCFA82CAB0}">
      <dgm:prSet/>
      <dgm:spPr/>
      <dgm:t>
        <a:bodyPr/>
        <a:lstStyle/>
        <a:p>
          <a:endParaRPr lang="en-GB"/>
        </a:p>
      </dgm:t>
    </dgm:pt>
    <dgm:pt modelId="{ABB9C697-9D39-4EC9-8F7A-D7BAB353577D}" type="sibTrans" cxnId="{1FDBDA3C-3423-44B9-9808-E2DCFA82CAB0}">
      <dgm:prSet/>
      <dgm:spPr/>
      <dgm:t>
        <a:bodyPr/>
        <a:lstStyle/>
        <a:p>
          <a:r>
            <a:rPr lang="en-GB" dirty="0"/>
            <a:t>Regulators</a:t>
          </a:r>
        </a:p>
      </dgm:t>
    </dgm:pt>
    <dgm:pt modelId="{66157FF1-27CD-4DCE-A574-1FD23D25C345}">
      <dgm:prSet custT="1"/>
      <dgm:spPr/>
      <dgm:t>
        <a:bodyPr/>
        <a:lstStyle/>
        <a:p>
          <a:r>
            <a:rPr lang="en-GB" sz="1050" dirty="0"/>
            <a:t>Staff organisations</a:t>
          </a:r>
        </a:p>
      </dgm:t>
    </dgm:pt>
    <dgm:pt modelId="{37C4DAB5-7A0C-4213-9C8B-0097495DECAC}" type="parTrans" cxnId="{41E9482D-28C7-4FEB-9902-4AF075D49D70}">
      <dgm:prSet/>
      <dgm:spPr/>
      <dgm:t>
        <a:bodyPr/>
        <a:lstStyle/>
        <a:p>
          <a:endParaRPr lang="en-GB"/>
        </a:p>
      </dgm:t>
    </dgm:pt>
    <dgm:pt modelId="{E3CDEF53-C391-455D-AD6D-E81949637687}" type="sibTrans" cxnId="{41E9482D-28C7-4FEB-9902-4AF075D49D70}">
      <dgm:prSet/>
      <dgm:spPr/>
      <dgm:t>
        <a:bodyPr/>
        <a:lstStyle/>
        <a:p>
          <a:r>
            <a:rPr lang="en-GB" dirty="0"/>
            <a:t>Welsh Government</a:t>
          </a:r>
        </a:p>
      </dgm:t>
    </dgm:pt>
    <dgm:pt modelId="{C0159021-C573-4343-8B5F-2F9B4C1102B9}" type="pres">
      <dgm:prSet presAssocID="{2283E4D4-4DDC-4F9A-A39C-45C2C444FB22}" presName="Name0" presStyleCnt="0">
        <dgm:presLayoutVars>
          <dgm:chMax/>
          <dgm:chPref/>
          <dgm:dir/>
          <dgm:animLvl val="lvl"/>
        </dgm:presLayoutVars>
      </dgm:prSet>
      <dgm:spPr/>
    </dgm:pt>
    <dgm:pt modelId="{B293979D-57E5-4FAA-90D2-D865C97FA3FB}" type="pres">
      <dgm:prSet presAssocID="{1A3A4E8F-B12F-44B0-9BCB-833F7B9D53D2}" presName="composite" presStyleCnt="0"/>
      <dgm:spPr/>
    </dgm:pt>
    <dgm:pt modelId="{579006E3-8788-4E1A-840A-70867169F42C}" type="pres">
      <dgm:prSet presAssocID="{1A3A4E8F-B12F-44B0-9BCB-833F7B9D53D2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</dgm:pt>
    <dgm:pt modelId="{9523C34A-457B-45C3-8A52-9B8294B36BE1}" type="pres">
      <dgm:prSet presAssocID="{1A3A4E8F-B12F-44B0-9BCB-833F7B9D53D2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F7F5D855-7CDA-482B-8DBE-3D0067B5094E}" type="pres">
      <dgm:prSet presAssocID="{1A3A4E8F-B12F-44B0-9BCB-833F7B9D53D2}" presName="BalanceSpacing" presStyleCnt="0"/>
      <dgm:spPr/>
    </dgm:pt>
    <dgm:pt modelId="{C46C3A2A-F2EB-46AA-906F-3BB239E36D74}" type="pres">
      <dgm:prSet presAssocID="{1A3A4E8F-B12F-44B0-9BCB-833F7B9D53D2}" presName="BalanceSpacing1" presStyleCnt="0"/>
      <dgm:spPr/>
    </dgm:pt>
    <dgm:pt modelId="{D72BE44A-8EF2-4B82-8BEF-6AAEAB9E23D1}" type="pres">
      <dgm:prSet presAssocID="{9AB7E1B4-AEFC-47CD-93E1-4E9C47105D3B}" presName="Accent1Text" presStyleLbl="node1" presStyleIdx="1" presStyleCnt="8"/>
      <dgm:spPr/>
    </dgm:pt>
    <dgm:pt modelId="{8FE391B1-83A1-4637-9D82-77802D441BB0}" type="pres">
      <dgm:prSet presAssocID="{9AB7E1B4-AEFC-47CD-93E1-4E9C47105D3B}" presName="spaceBetweenRectangles" presStyleCnt="0"/>
      <dgm:spPr/>
    </dgm:pt>
    <dgm:pt modelId="{93F379B5-9E2C-4657-96AE-C4CDDFDB5FFF}" type="pres">
      <dgm:prSet presAssocID="{486EB934-3D6E-4E8A-BE9E-B9F53CFA88A4}" presName="composite" presStyleCnt="0"/>
      <dgm:spPr/>
    </dgm:pt>
    <dgm:pt modelId="{BDD0D8E2-4D58-4E65-A17B-91239473FD67}" type="pres">
      <dgm:prSet presAssocID="{486EB934-3D6E-4E8A-BE9E-B9F53CFA88A4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</dgm:pt>
    <dgm:pt modelId="{9B1703F8-5BFC-4542-97F1-BA7D9F4CC75E}" type="pres">
      <dgm:prSet presAssocID="{486EB934-3D6E-4E8A-BE9E-B9F53CFA88A4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D9BE3079-0D5B-49CB-9248-0CF1DFDBDADE}" type="pres">
      <dgm:prSet presAssocID="{486EB934-3D6E-4E8A-BE9E-B9F53CFA88A4}" presName="BalanceSpacing" presStyleCnt="0"/>
      <dgm:spPr/>
    </dgm:pt>
    <dgm:pt modelId="{49E25016-4736-4F31-8424-7D191B87E123}" type="pres">
      <dgm:prSet presAssocID="{486EB934-3D6E-4E8A-BE9E-B9F53CFA88A4}" presName="BalanceSpacing1" presStyleCnt="0"/>
      <dgm:spPr/>
    </dgm:pt>
    <dgm:pt modelId="{CA826033-73C6-4507-BA46-84EB5D90BEEB}" type="pres">
      <dgm:prSet presAssocID="{7B148093-ECBD-463D-AE1B-7CF1A976AED6}" presName="Accent1Text" presStyleLbl="node1" presStyleIdx="3" presStyleCnt="8"/>
      <dgm:spPr/>
    </dgm:pt>
    <dgm:pt modelId="{7C7F1910-949F-4AA7-8B8D-FA28BEEB0156}" type="pres">
      <dgm:prSet presAssocID="{7B148093-ECBD-463D-AE1B-7CF1A976AED6}" presName="spaceBetweenRectangles" presStyleCnt="0"/>
      <dgm:spPr/>
    </dgm:pt>
    <dgm:pt modelId="{34A95629-C442-48F4-B69D-F2D184362555}" type="pres">
      <dgm:prSet presAssocID="{66157FF1-27CD-4DCE-A574-1FD23D25C345}" presName="composite" presStyleCnt="0"/>
      <dgm:spPr/>
    </dgm:pt>
    <dgm:pt modelId="{7332B12F-0947-4C24-95F6-7B9EA92C29CE}" type="pres">
      <dgm:prSet presAssocID="{66157FF1-27CD-4DCE-A574-1FD23D25C345}" presName="Parent1" presStyleLbl="node1" presStyleIdx="4" presStyleCnt="8" custLinFactNeighborX="1602" custLinFactNeighborY="-1322">
        <dgm:presLayoutVars>
          <dgm:chMax val="1"/>
          <dgm:chPref val="1"/>
          <dgm:bulletEnabled val="1"/>
        </dgm:presLayoutVars>
      </dgm:prSet>
      <dgm:spPr/>
    </dgm:pt>
    <dgm:pt modelId="{54A93EE7-9D5B-4C73-8454-56C419E51571}" type="pres">
      <dgm:prSet presAssocID="{66157FF1-27CD-4DCE-A574-1FD23D25C345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C7201E93-D32A-4F4C-9BEE-338DBABE0E70}" type="pres">
      <dgm:prSet presAssocID="{66157FF1-27CD-4DCE-A574-1FD23D25C345}" presName="BalanceSpacing" presStyleCnt="0"/>
      <dgm:spPr/>
    </dgm:pt>
    <dgm:pt modelId="{9FE0A023-CD2A-4DC9-92CD-B24BFA206FB9}" type="pres">
      <dgm:prSet presAssocID="{66157FF1-27CD-4DCE-A574-1FD23D25C345}" presName="BalanceSpacing1" presStyleCnt="0"/>
      <dgm:spPr/>
    </dgm:pt>
    <dgm:pt modelId="{589B5D87-A6E1-4ABA-968F-7BC335637AD2}" type="pres">
      <dgm:prSet presAssocID="{E3CDEF53-C391-455D-AD6D-E81949637687}" presName="Accent1Text" presStyleLbl="node1" presStyleIdx="5" presStyleCnt="8" custLinFactNeighborY="-1322"/>
      <dgm:spPr/>
    </dgm:pt>
    <dgm:pt modelId="{27022681-E158-4690-868B-4733A076EBFF}" type="pres">
      <dgm:prSet presAssocID="{E3CDEF53-C391-455D-AD6D-E81949637687}" presName="spaceBetweenRectangles" presStyleCnt="0"/>
      <dgm:spPr/>
    </dgm:pt>
    <dgm:pt modelId="{3072F11E-21D8-40C8-AF44-6FEB89FCAA5C}" type="pres">
      <dgm:prSet presAssocID="{E63072DE-9BF8-4984-A275-EACEE15D1959}" presName="composite" presStyleCnt="0"/>
      <dgm:spPr/>
    </dgm:pt>
    <dgm:pt modelId="{B8A136AD-04E2-4AC4-8261-363DEDCB96B8}" type="pres">
      <dgm:prSet presAssocID="{E63072DE-9BF8-4984-A275-EACEE15D1959}" presName="Parent1" presStyleLbl="node1" presStyleIdx="6" presStyleCnt="8" custLinFactNeighborY="-2141">
        <dgm:presLayoutVars>
          <dgm:chMax val="1"/>
          <dgm:chPref val="1"/>
          <dgm:bulletEnabled val="1"/>
        </dgm:presLayoutVars>
      </dgm:prSet>
      <dgm:spPr/>
    </dgm:pt>
    <dgm:pt modelId="{0C6F4A5A-9AFD-409F-807D-008F4A295A28}" type="pres">
      <dgm:prSet presAssocID="{E63072DE-9BF8-4984-A275-EACEE15D1959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A36D6BB-324C-435F-B6BD-EF12AE424C57}" type="pres">
      <dgm:prSet presAssocID="{E63072DE-9BF8-4984-A275-EACEE15D1959}" presName="BalanceSpacing" presStyleCnt="0"/>
      <dgm:spPr/>
    </dgm:pt>
    <dgm:pt modelId="{15D5FDA5-9770-4853-AA3A-576C1B24A57D}" type="pres">
      <dgm:prSet presAssocID="{E63072DE-9BF8-4984-A275-EACEE15D1959}" presName="BalanceSpacing1" presStyleCnt="0"/>
      <dgm:spPr/>
    </dgm:pt>
    <dgm:pt modelId="{2531AEB2-9E42-4836-80D1-B401D8F8BB55}" type="pres">
      <dgm:prSet presAssocID="{ABB9C697-9D39-4EC9-8F7A-D7BAB353577D}" presName="Accent1Text" presStyleLbl="node1" presStyleIdx="7" presStyleCnt="8" custLinFactNeighborX="-2191" custLinFactNeighborY="-544"/>
      <dgm:spPr/>
    </dgm:pt>
  </dgm:ptLst>
  <dgm:cxnLst>
    <dgm:cxn modelId="{EE452D0C-C045-42EB-809B-3511AD46E174}" srcId="{2283E4D4-4DDC-4F9A-A39C-45C2C444FB22}" destId="{486EB934-3D6E-4E8A-BE9E-B9F53CFA88A4}" srcOrd="1" destOrd="0" parTransId="{A1C0031F-6617-475A-AFBF-CA4B360F87F8}" sibTransId="{7B148093-ECBD-463D-AE1B-7CF1A976AED6}"/>
    <dgm:cxn modelId="{AE3F6B2A-9E88-42EA-B491-0692EB7D5194}" type="presOf" srcId="{66157FF1-27CD-4DCE-A574-1FD23D25C345}" destId="{7332B12F-0947-4C24-95F6-7B9EA92C29CE}" srcOrd="0" destOrd="0" presId="urn:microsoft.com/office/officeart/2008/layout/AlternatingHexagons"/>
    <dgm:cxn modelId="{41E9482D-28C7-4FEB-9902-4AF075D49D70}" srcId="{2283E4D4-4DDC-4F9A-A39C-45C2C444FB22}" destId="{66157FF1-27CD-4DCE-A574-1FD23D25C345}" srcOrd="2" destOrd="0" parTransId="{37C4DAB5-7A0C-4213-9C8B-0097495DECAC}" sibTransId="{E3CDEF53-C391-455D-AD6D-E81949637687}"/>
    <dgm:cxn modelId="{1834BF30-D780-4D76-99BE-068F9075F76B}" type="presOf" srcId="{F4FD7047-4704-48AF-9C27-304FDB007D88}" destId="{9B1703F8-5BFC-4542-97F1-BA7D9F4CC75E}" srcOrd="0" destOrd="0" presId="urn:microsoft.com/office/officeart/2008/layout/AlternatingHexagons"/>
    <dgm:cxn modelId="{442DB832-AB6C-421B-B845-A7F79153DC47}" type="presOf" srcId="{1A3A4E8F-B12F-44B0-9BCB-833F7B9D53D2}" destId="{579006E3-8788-4E1A-840A-70867169F42C}" srcOrd="0" destOrd="0" presId="urn:microsoft.com/office/officeart/2008/layout/AlternatingHexagons"/>
    <dgm:cxn modelId="{1FDBDA3C-3423-44B9-9808-E2DCFA82CAB0}" srcId="{2283E4D4-4DDC-4F9A-A39C-45C2C444FB22}" destId="{E63072DE-9BF8-4984-A275-EACEE15D1959}" srcOrd="3" destOrd="0" parTransId="{DC5994E9-452F-4DD4-9619-D0F6E3D5913A}" sibTransId="{ABB9C697-9D39-4EC9-8F7A-D7BAB353577D}"/>
    <dgm:cxn modelId="{B2540D43-FAF8-425E-B9DA-7E950A3467FF}" type="presOf" srcId="{2283E4D4-4DDC-4F9A-A39C-45C2C444FB22}" destId="{C0159021-C573-4343-8B5F-2F9B4C1102B9}" srcOrd="0" destOrd="0" presId="urn:microsoft.com/office/officeart/2008/layout/AlternatingHexagons"/>
    <dgm:cxn modelId="{9A0E5363-0911-4922-9042-23084FBFAD09}" type="presOf" srcId="{E3CDEF53-C391-455D-AD6D-E81949637687}" destId="{589B5D87-A6E1-4ABA-968F-7BC335637AD2}" srcOrd="0" destOrd="0" presId="urn:microsoft.com/office/officeart/2008/layout/AlternatingHexagons"/>
    <dgm:cxn modelId="{1B827D4D-88EA-4D05-B175-5469C38E78ED}" type="presOf" srcId="{486EB934-3D6E-4E8A-BE9E-B9F53CFA88A4}" destId="{BDD0D8E2-4D58-4E65-A17B-91239473FD67}" srcOrd="0" destOrd="0" presId="urn:microsoft.com/office/officeart/2008/layout/AlternatingHexagons"/>
    <dgm:cxn modelId="{71C55259-18E5-4B40-8822-E39AA1E8C1C8}" srcId="{486EB934-3D6E-4E8A-BE9E-B9F53CFA88A4}" destId="{F4FD7047-4704-48AF-9C27-304FDB007D88}" srcOrd="0" destOrd="0" parTransId="{6F28854E-A856-44CD-9AFC-0CF6C16B854A}" sibTransId="{5A89EE1E-F471-42FB-AB57-CBB91821C47D}"/>
    <dgm:cxn modelId="{A122AD7D-7B8C-463F-ADCB-278857479ACB}" type="presOf" srcId="{E63072DE-9BF8-4984-A275-EACEE15D1959}" destId="{B8A136AD-04E2-4AC4-8261-363DEDCB96B8}" srcOrd="0" destOrd="0" presId="urn:microsoft.com/office/officeart/2008/layout/AlternatingHexagons"/>
    <dgm:cxn modelId="{AC413891-5553-4D35-9DF2-A7D0867C0D6C}" srcId="{2283E4D4-4DDC-4F9A-A39C-45C2C444FB22}" destId="{1A3A4E8F-B12F-44B0-9BCB-833F7B9D53D2}" srcOrd="0" destOrd="0" parTransId="{41442447-67E3-48C9-853F-1158AE119697}" sibTransId="{9AB7E1B4-AEFC-47CD-93E1-4E9C47105D3B}"/>
    <dgm:cxn modelId="{7F704F95-2CAC-45C8-9A0E-E501BD032063}" type="presOf" srcId="{9AB7E1B4-AEFC-47CD-93E1-4E9C47105D3B}" destId="{D72BE44A-8EF2-4B82-8BEF-6AAEAB9E23D1}" srcOrd="0" destOrd="0" presId="urn:microsoft.com/office/officeart/2008/layout/AlternatingHexagons"/>
    <dgm:cxn modelId="{D2E686A3-38BE-4694-A72C-AA9827AAD499}" type="presOf" srcId="{7B148093-ECBD-463D-AE1B-7CF1A976AED6}" destId="{CA826033-73C6-4507-BA46-84EB5D90BEEB}" srcOrd="0" destOrd="0" presId="urn:microsoft.com/office/officeart/2008/layout/AlternatingHexagons"/>
    <dgm:cxn modelId="{D3C2A2B1-A7D6-4750-98CD-6C492380016F}" type="presOf" srcId="{ABB9C697-9D39-4EC9-8F7A-D7BAB353577D}" destId="{2531AEB2-9E42-4836-80D1-B401D8F8BB55}" srcOrd="0" destOrd="0" presId="urn:microsoft.com/office/officeart/2008/layout/AlternatingHexagons"/>
    <dgm:cxn modelId="{9EC27FC2-184F-4163-80E0-FBB059801AE9}" type="presParOf" srcId="{C0159021-C573-4343-8B5F-2F9B4C1102B9}" destId="{B293979D-57E5-4FAA-90D2-D865C97FA3FB}" srcOrd="0" destOrd="0" presId="urn:microsoft.com/office/officeart/2008/layout/AlternatingHexagons"/>
    <dgm:cxn modelId="{131742E4-164F-460B-B0E5-A129F855637A}" type="presParOf" srcId="{B293979D-57E5-4FAA-90D2-D865C97FA3FB}" destId="{579006E3-8788-4E1A-840A-70867169F42C}" srcOrd="0" destOrd="0" presId="urn:microsoft.com/office/officeart/2008/layout/AlternatingHexagons"/>
    <dgm:cxn modelId="{4062D807-18F8-454B-A6B2-7656BFE1E8BF}" type="presParOf" srcId="{B293979D-57E5-4FAA-90D2-D865C97FA3FB}" destId="{9523C34A-457B-45C3-8A52-9B8294B36BE1}" srcOrd="1" destOrd="0" presId="urn:microsoft.com/office/officeart/2008/layout/AlternatingHexagons"/>
    <dgm:cxn modelId="{5AC61812-BA2D-43B2-9E25-E06EB77FE8C2}" type="presParOf" srcId="{B293979D-57E5-4FAA-90D2-D865C97FA3FB}" destId="{F7F5D855-7CDA-482B-8DBE-3D0067B5094E}" srcOrd="2" destOrd="0" presId="urn:microsoft.com/office/officeart/2008/layout/AlternatingHexagons"/>
    <dgm:cxn modelId="{2072FD7E-2E43-4102-8CFC-567591C5888B}" type="presParOf" srcId="{B293979D-57E5-4FAA-90D2-D865C97FA3FB}" destId="{C46C3A2A-F2EB-46AA-906F-3BB239E36D74}" srcOrd="3" destOrd="0" presId="urn:microsoft.com/office/officeart/2008/layout/AlternatingHexagons"/>
    <dgm:cxn modelId="{354E1265-C744-41CD-BCE8-2742AEAB9FBA}" type="presParOf" srcId="{B293979D-57E5-4FAA-90D2-D865C97FA3FB}" destId="{D72BE44A-8EF2-4B82-8BEF-6AAEAB9E23D1}" srcOrd="4" destOrd="0" presId="urn:microsoft.com/office/officeart/2008/layout/AlternatingHexagons"/>
    <dgm:cxn modelId="{07793F3E-E0C5-4076-9093-53419DA5B6AF}" type="presParOf" srcId="{C0159021-C573-4343-8B5F-2F9B4C1102B9}" destId="{8FE391B1-83A1-4637-9D82-77802D441BB0}" srcOrd="1" destOrd="0" presId="urn:microsoft.com/office/officeart/2008/layout/AlternatingHexagons"/>
    <dgm:cxn modelId="{E72D8D96-ABB8-495E-83E3-FB9FFB859B17}" type="presParOf" srcId="{C0159021-C573-4343-8B5F-2F9B4C1102B9}" destId="{93F379B5-9E2C-4657-96AE-C4CDDFDB5FFF}" srcOrd="2" destOrd="0" presId="urn:microsoft.com/office/officeart/2008/layout/AlternatingHexagons"/>
    <dgm:cxn modelId="{B08B21B2-8C75-4783-BF6D-D2C21497C23C}" type="presParOf" srcId="{93F379B5-9E2C-4657-96AE-C4CDDFDB5FFF}" destId="{BDD0D8E2-4D58-4E65-A17B-91239473FD67}" srcOrd="0" destOrd="0" presId="urn:microsoft.com/office/officeart/2008/layout/AlternatingHexagons"/>
    <dgm:cxn modelId="{1B54D61B-2A4A-4E49-BB22-039D3456DA47}" type="presParOf" srcId="{93F379B5-9E2C-4657-96AE-C4CDDFDB5FFF}" destId="{9B1703F8-5BFC-4542-97F1-BA7D9F4CC75E}" srcOrd="1" destOrd="0" presId="urn:microsoft.com/office/officeart/2008/layout/AlternatingHexagons"/>
    <dgm:cxn modelId="{D1F3DE19-905E-41DF-9663-C5B944D6C240}" type="presParOf" srcId="{93F379B5-9E2C-4657-96AE-C4CDDFDB5FFF}" destId="{D9BE3079-0D5B-49CB-9248-0CF1DFDBDADE}" srcOrd="2" destOrd="0" presId="urn:microsoft.com/office/officeart/2008/layout/AlternatingHexagons"/>
    <dgm:cxn modelId="{BE41D592-41C5-4DE1-A1A7-55B8FC88AA65}" type="presParOf" srcId="{93F379B5-9E2C-4657-96AE-C4CDDFDB5FFF}" destId="{49E25016-4736-4F31-8424-7D191B87E123}" srcOrd="3" destOrd="0" presId="urn:microsoft.com/office/officeart/2008/layout/AlternatingHexagons"/>
    <dgm:cxn modelId="{D25F114C-CD93-4CAF-B817-3EC113AF6CA5}" type="presParOf" srcId="{93F379B5-9E2C-4657-96AE-C4CDDFDB5FFF}" destId="{CA826033-73C6-4507-BA46-84EB5D90BEEB}" srcOrd="4" destOrd="0" presId="urn:microsoft.com/office/officeart/2008/layout/AlternatingHexagons"/>
    <dgm:cxn modelId="{BDA0B8F9-3EF1-4934-832E-E53C619E03E2}" type="presParOf" srcId="{C0159021-C573-4343-8B5F-2F9B4C1102B9}" destId="{7C7F1910-949F-4AA7-8B8D-FA28BEEB0156}" srcOrd="3" destOrd="0" presId="urn:microsoft.com/office/officeart/2008/layout/AlternatingHexagons"/>
    <dgm:cxn modelId="{C85120C6-3F88-445B-804F-E32C3BF6ED79}" type="presParOf" srcId="{C0159021-C573-4343-8B5F-2F9B4C1102B9}" destId="{34A95629-C442-48F4-B69D-F2D184362555}" srcOrd="4" destOrd="0" presId="urn:microsoft.com/office/officeart/2008/layout/AlternatingHexagons"/>
    <dgm:cxn modelId="{9E7B7E9F-1685-48E9-B71B-130C120B73E3}" type="presParOf" srcId="{34A95629-C442-48F4-B69D-F2D184362555}" destId="{7332B12F-0947-4C24-95F6-7B9EA92C29CE}" srcOrd="0" destOrd="0" presId="urn:microsoft.com/office/officeart/2008/layout/AlternatingHexagons"/>
    <dgm:cxn modelId="{F265A49C-2416-42A6-A6A6-084E25D1CB45}" type="presParOf" srcId="{34A95629-C442-48F4-B69D-F2D184362555}" destId="{54A93EE7-9D5B-4C73-8454-56C419E51571}" srcOrd="1" destOrd="0" presId="urn:microsoft.com/office/officeart/2008/layout/AlternatingHexagons"/>
    <dgm:cxn modelId="{245631EF-E263-4C0E-9981-ACB4CCD82BA1}" type="presParOf" srcId="{34A95629-C442-48F4-B69D-F2D184362555}" destId="{C7201E93-D32A-4F4C-9BEE-338DBABE0E70}" srcOrd="2" destOrd="0" presId="urn:microsoft.com/office/officeart/2008/layout/AlternatingHexagons"/>
    <dgm:cxn modelId="{4B3F2302-29F8-4226-A29C-D79C978DD7A0}" type="presParOf" srcId="{34A95629-C442-48F4-B69D-F2D184362555}" destId="{9FE0A023-CD2A-4DC9-92CD-B24BFA206FB9}" srcOrd="3" destOrd="0" presId="urn:microsoft.com/office/officeart/2008/layout/AlternatingHexagons"/>
    <dgm:cxn modelId="{C15FF011-3E57-46A8-977B-783CC76F18CD}" type="presParOf" srcId="{34A95629-C442-48F4-B69D-F2D184362555}" destId="{589B5D87-A6E1-4ABA-968F-7BC335637AD2}" srcOrd="4" destOrd="0" presId="urn:microsoft.com/office/officeart/2008/layout/AlternatingHexagons"/>
    <dgm:cxn modelId="{D7369D14-19F0-460E-A7B6-8D2CC2D5D95B}" type="presParOf" srcId="{C0159021-C573-4343-8B5F-2F9B4C1102B9}" destId="{27022681-E158-4690-868B-4733A076EBFF}" srcOrd="5" destOrd="0" presId="urn:microsoft.com/office/officeart/2008/layout/AlternatingHexagons"/>
    <dgm:cxn modelId="{F7140C57-C12D-4424-B364-19735841473C}" type="presParOf" srcId="{C0159021-C573-4343-8B5F-2F9B4C1102B9}" destId="{3072F11E-21D8-40C8-AF44-6FEB89FCAA5C}" srcOrd="6" destOrd="0" presId="urn:microsoft.com/office/officeart/2008/layout/AlternatingHexagons"/>
    <dgm:cxn modelId="{32A561EA-F1CD-477E-849A-CF47BCEBA661}" type="presParOf" srcId="{3072F11E-21D8-40C8-AF44-6FEB89FCAA5C}" destId="{B8A136AD-04E2-4AC4-8261-363DEDCB96B8}" srcOrd="0" destOrd="0" presId="urn:microsoft.com/office/officeart/2008/layout/AlternatingHexagons"/>
    <dgm:cxn modelId="{77E40125-50F5-4D01-A36C-984335594E4B}" type="presParOf" srcId="{3072F11E-21D8-40C8-AF44-6FEB89FCAA5C}" destId="{0C6F4A5A-9AFD-409F-807D-008F4A295A28}" srcOrd="1" destOrd="0" presId="urn:microsoft.com/office/officeart/2008/layout/AlternatingHexagons"/>
    <dgm:cxn modelId="{57E8AE60-F3DF-454B-8FD1-4481F27A143C}" type="presParOf" srcId="{3072F11E-21D8-40C8-AF44-6FEB89FCAA5C}" destId="{2A36D6BB-324C-435F-B6BD-EF12AE424C57}" srcOrd="2" destOrd="0" presId="urn:microsoft.com/office/officeart/2008/layout/AlternatingHexagons"/>
    <dgm:cxn modelId="{9989C6D3-B790-40B8-A2D1-F3EEA4B22B2C}" type="presParOf" srcId="{3072F11E-21D8-40C8-AF44-6FEB89FCAA5C}" destId="{15D5FDA5-9770-4853-AA3A-576C1B24A57D}" srcOrd="3" destOrd="0" presId="urn:microsoft.com/office/officeart/2008/layout/AlternatingHexagons"/>
    <dgm:cxn modelId="{51665DB5-1D93-41C9-BF42-C35657F1F492}" type="presParOf" srcId="{3072F11E-21D8-40C8-AF44-6FEB89FCAA5C}" destId="{2531AEB2-9E42-4836-80D1-B401D8F8BB5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9E8458-6BF7-40E2-94D7-317D442554F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2EDF37-BDC6-4E4F-8F59-8E94086427A7}">
      <dgm:prSet/>
      <dgm:spPr>
        <a:solidFill>
          <a:srgbClr val="00917F"/>
        </a:solidFill>
      </dgm:spPr>
      <dgm:t>
        <a:bodyPr/>
        <a:lstStyle/>
        <a:p>
          <a:r>
            <a:rPr lang="en-GB" b="1" dirty="0"/>
            <a:t>Supported workforce solutions for the national programmes, networks and professional frameworks</a:t>
          </a:r>
          <a:endParaRPr lang="en-US" b="1" dirty="0"/>
        </a:p>
      </dgm:t>
    </dgm:pt>
    <dgm:pt modelId="{0D337A40-7790-45B9-BE81-7AEC322F3002}" type="parTrans" cxnId="{2AC10E79-24A7-4654-845C-0BBEE380DF5C}">
      <dgm:prSet/>
      <dgm:spPr/>
      <dgm:t>
        <a:bodyPr/>
        <a:lstStyle/>
        <a:p>
          <a:endParaRPr lang="en-US" b="1"/>
        </a:p>
      </dgm:t>
    </dgm:pt>
    <dgm:pt modelId="{72F872A8-873C-4DD6-86B2-4CFBFE5F5DBE}" type="sibTrans" cxnId="{2AC10E79-24A7-4654-845C-0BBEE380DF5C}">
      <dgm:prSet/>
      <dgm:spPr/>
      <dgm:t>
        <a:bodyPr/>
        <a:lstStyle/>
        <a:p>
          <a:endParaRPr lang="en-US" b="1"/>
        </a:p>
      </dgm:t>
    </dgm:pt>
    <dgm:pt modelId="{39035BB1-35A7-448E-9E10-16568C7FBBCA}">
      <dgm:prSet/>
      <dgm:spPr>
        <a:solidFill>
          <a:srgbClr val="A3195B"/>
        </a:solidFill>
      </dgm:spPr>
      <dgm:t>
        <a:bodyPr/>
        <a:lstStyle/>
        <a:p>
          <a:r>
            <a:rPr lang="en-GB" b="1" dirty="0"/>
            <a:t>Launched the Strategic Mental Health Workforce Plan</a:t>
          </a:r>
          <a:endParaRPr lang="en-US" b="1" dirty="0"/>
        </a:p>
      </dgm:t>
    </dgm:pt>
    <dgm:pt modelId="{D71B260C-C9F8-4EF4-9A83-D82D78455E4E}" type="parTrans" cxnId="{0F250B5E-14CA-4CC8-AA55-926F67C9B632}">
      <dgm:prSet/>
      <dgm:spPr/>
      <dgm:t>
        <a:bodyPr/>
        <a:lstStyle/>
        <a:p>
          <a:endParaRPr lang="en-US" b="1"/>
        </a:p>
      </dgm:t>
    </dgm:pt>
    <dgm:pt modelId="{77657920-01C2-416D-87C9-1CAFD0FF54DD}" type="sibTrans" cxnId="{0F250B5E-14CA-4CC8-AA55-926F67C9B632}">
      <dgm:prSet/>
      <dgm:spPr/>
      <dgm:t>
        <a:bodyPr/>
        <a:lstStyle/>
        <a:p>
          <a:endParaRPr lang="en-US" b="1"/>
        </a:p>
      </dgm:t>
    </dgm:pt>
    <dgm:pt modelId="{4CD56B23-C963-4481-8152-CACAE23E19C5}">
      <dgm:prSet/>
      <dgm:spPr>
        <a:solidFill>
          <a:srgbClr val="E63323"/>
        </a:solidFill>
      </dgm:spPr>
      <dgm:t>
        <a:bodyPr/>
        <a:lstStyle/>
        <a:p>
          <a:r>
            <a:rPr lang="en-GB" b="1" dirty="0"/>
            <a:t>Refreshed and relaunched </a:t>
          </a:r>
          <a:r>
            <a:rPr lang="en-GB" b="1" dirty="0" err="1"/>
            <a:t>TrainWorkLive</a:t>
          </a:r>
          <a:r>
            <a:rPr lang="en-GB" b="1" dirty="0"/>
            <a:t> attraction campaign</a:t>
          </a:r>
          <a:endParaRPr lang="en-US" b="1" dirty="0"/>
        </a:p>
      </dgm:t>
    </dgm:pt>
    <dgm:pt modelId="{FA91B7D4-3F13-4BCD-BA5D-987D7875153D}" type="parTrans" cxnId="{7119DC66-1767-41CE-8765-AFCCA8A2B8AE}">
      <dgm:prSet/>
      <dgm:spPr/>
      <dgm:t>
        <a:bodyPr/>
        <a:lstStyle/>
        <a:p>
          <a:endParaRPr lang="en-US" b="1"/>
        </a:p>
      </dgm:t>
    </dgm:pt>
    <dgm:pt modelId="{074D0FB4-995B-42D8-98F1-4E6DDC155DCD}" type="sibTrans" cxnId="{7119DC66-1767-41CE-8765-AFCCA8A2B8AE}">
      <dgm:prSet/>
      <dgm:spPr/>
      <dgm:t>
        <a:bodyPr/>
        <a:lstStyle/>
        <a:p>
          <a:endParaRPr lang="en-US" b="1"/>
        </a:p>
      </dgm:t>
    </dgm:pt>
    <dgm:pt modelId="{D9F68A04-C043-4CB3-BAF7-11D895397913}">
      <dgm:prSet/>
      <dgm:spPr>
        <a:solidFill>
          <a:srgbClr val="511966"/>
        </a:solidFill>
      </dgm:spPr>
      <dgm:t>
        <a:bodyPr/>
        <a:lstStyle/>
        <a:p>
          <a:r>
            <a:rPr lang="en-GB" b="1" dirty="0"/>
            <a:t>Expanded leadership development programmes, support and talent management</a:t>
          </a:r>
          <a:endParaRPr lang="en-US" b="1" dirty="0"/>
        </a:p>
      </dgm:t>
    </dgm:pt>
    <dgm:pt modelId="{158B6640-87D4-4C03-A4BE-FE924932E673}" type="parTrans" cxnId="{1FE62A19-ACEA-413B-8169-7D67D9A68E66}">
      <dgm:prSet/>
      <dgm:spPr/>
      <dgm:t>
        <a:bodyPr/>
        <a:lstStyle/>
        <a:p>
          <a:endParaRPr lang="en-US" b="1"/>
        </a:p>
      </dgm:t>
    </dgm:pt>
    <dgm:pt modelId="{DFFFB054-44C4-4B43-8831-6DECC8179EE6}" type="sibTrans" cxnId="{1FE62A19-ACEA-413B-8169-7D67D9A68E66}">
      <dgm:prSet/>
      <dgm:spPr/>
      <dgm:t>
        <a:bodyPr/>
        <a:lstStyle/>
        <a:p>
          <a:endParaRPr lang="en-US" b="1"/>
        </a:p>
      </dgm:t>
    </dgm:pt>
    <dgm:pt modelId="{2C0096C2-6B56-4084-AD1C-3BDC1B8CE95A}">
      <dgm:prSet/>
      <dgm:spPr>
        <a:solidFill>
          <a:srgbClr val="AFCA0B"/>
        </a:solidFill>
      </dgm:spPr>
      <dgm:t>
        <a:bodyPr/>
        <a:lstStyle/>
        <a:p>
          <a:r>
            <a:rPr lang="en-GB" b="1"/>
            <a:t>Finalised HEIW’s Digital and Data Strategy </a:t>
          </a:r>
          <a:endParaRPr lang="en-US" b="1"/>
        </a:p>
      </dgm:t>
    </dgm:pt>
    <dgm:pt modelId="{1BDA5398-8820-4E93-B25A-BDF41078C08A}" type="parTrans" cxnId="{524E5C28-C5EB-4CC9-B006-784DAC522C9E}">
      <dgm:prSet/>
      <dgm:spPr/>
      <dgm:t>
        <a:bodyPr/>
        <a:lstStyle/>
        <a:p>
          <a:endParaRPr lang="en-US" b="1"/>
        </a:p>
      </dgm:t>
    </dgm:pt>
    <dgm:pt modelId="{3BD88412-3049-4F68-8B3A-2C929670783C}" type="sibTrans" cxnId="{524E5C28-C5EB-4CC9-B006-784DAC522C9E}">
      <dgm:prSet/>
      <dgm:spPr/>
      <dgm:t>
        <a:bodyPr/>
        <a:lstStyle/>
        <a:p>
          <a:endParaRPr lang="en-US" b="1"/>
        </a:p>
      </dgm:t>
    </dgm:pt>
    <dgm:pt modelId="{17479339-33D5-47EB-949B-AFD3F1B5F198}">
      <dgm:prSet/>
      <dgm:spPr>
        <a:solidFill>
          <a:srgbClr val="E52E7D"/>
        </a:solidFill>
      </dgm:spPr>
      <dgm:t>
        <a:bodyPr/>
        <a:lstStyle/>
        <a:p>
          <a:r>
            <a:rPr lang="en-GB" b="1" dirty="0"/>
            <a:t>Implemented Y Ty </a:t>
          </a:r>
          <a:r>
            <a:rPr lang="en-GB" b="1" dirty="0" err="1"/>
            <a:t>Dysgu</a:t>
          </a:r>
          <a:r>
            <a:rPr lang="en-GB" b="1" dirty="0"/>
            <a:t> Learning Management System</a:t>
          </a:r>
          <a:endParaRPr lang="en-US" b="1" dirty="0"/>
        </a:p>
      </dgm:t>
    </dgm:pt>
    <dgm:pt modelId="{8928584F-FC22-4168-AD35-FF80648AB769}" type="parTrans" cxnId="{91CFF9C6-C35F-4E02-B85B-FBF45CC8173F}">
      <dgm:prSet/>
      <dgm:spPr/>
      <dgm:t>
        <a:bodyPr/>
        <a:lstStyle/>
        <a:p>
          <a:endParaRPr lang="en-US" b="1"/>
        </a:p>
      </dgm:t>
    </dgm:pt>
    <dgm:pt modelId="{9D3BFD44-3A64-402B-956C-EC33FA80CA73}" type="sibTrans" cxnId="{91CFF9C6-C35F-4E02-B85B-FBF45CC8173F}">
      <dgm:prSet/>
      <dgm:spPr/>
      <dgm:t>
        <a:bodyPr/>
        <a:lstStyle/>
        <a:p>
          <a:endParaRPr lang="en-US" b="1"/>
        </a:p>
      </dgm:t>
    </dgm:pt>
    <dgm:pt modelId="{C1893038-4ADF-472A-A733-721EF0BDCB62}">
      <dgm:prSet/>
      <dgm:spPr>
        <a:solidFill>
          <a:srgbClr val="ED8900"/>
        </a:solidFill>
      </dgm:spPr>
      <dgm:t>
        <a:bodyPr/>
        <a:lstStyle/>
        <a:p>
          <a:r>
            <a:rPr lang="en-GB" b="1"/>
            <a:t>Produced a Digital Capability Framework</a:t>
          </a:r>
          <a:endParaRPr lang="en-US" b="1"/>
        </a:p>
      </dgm:t>
    </dgm:pt>
    <dgm:pt modelId="{D5BB12B5-2372-41C2-9264-B4B44C7DE0E2}" type="parTrans" cxnId="{B28C3070-434C-4CF3-BCFD-B170A232C406}">
      <dgm:prSet/>
      <dgm:spPr/>
      <dgm:t>
        <a:bodyPr/>
        <a:lstStyle/>
        <a:p>
          <a:endParaRPr lang="en-US" b="1"/>
        </a:p>
      </dgm:t>
    </dgm:pt>
    <dgm:pt modelId="{EACCAE0B-D165-4BD4-94A6-A03A710921BC}" type="sibTrans" cxnId="{B28C3070-434C-4CF3-BCFD-B170A232C406}">
      <dgm:prSet/>
      <dgm:spPr/>
      <dgm:t>
        <a:bodyPr/>
        <a:lstStyle/>
        <a:p>
          <a:endParaRPr lang="en-US" b="1"/>
        </a:p>
      </dgm:t>
    </dgm:pt>
    <dgm:pt modelId="{4D535502-FF8E-440C-BD5A-1E3627AD1C18}">
      <dgm:prSet/>
      <dgm:spPr>
        <a:solidFill>
          <a:srgbClr val="78368C"/>
        </a:solidFill>
      </dgm:spPr>
      <dgm:t>
        <a:bodyPr/>
        <a:lstStyle/>
        <a:p>
          <a:r>
            <a:rPr lang="en-GB" b="1" dirty="0"/>
            <a:t>Implemented new contracts for undergraduate health professional education</a:t>
          </a:r>
          <a:endParaRPr lang="en-US" b="1" dirty="0"/>
        </a:p>
      </dgm:t>
    </dgm:pt>
    <dgm:pt modelId="{8F4D2DEB-DA7F-492E-B0CD-F1FB905A2966}" type="parTrans" cxnId="{FB810AA4-8FB2-4B7D-A0C3-A04AF9141E20}">
      <dgm:prSet/>
      <dgm:spPr/>
      <dgm:t>
        <a:bodyPr/>
        <a:lstStyle/>
        <a:p>
          <a:endParaRPr lang="en-US" b="1"/>
        </a:p>
      </dgm:t>
    </dgm:pt>
    <dgm:pt modelId="{3BBD3607-37B7-4FFA-9D95-F94CA6AC73F1}" type="sibTrans" cxnId="{FB810AA4-8FB2-4B7D-A0C3-A04AF9141E20}">
      <dgm:prSet/>
      <dgm:spPr/>
      <dgm:t>
        <a:bodyPr/>
        <a:lstStyle/>
        <a:p>
          <a:endParaRPr lang="en-US" b="1"/>
        </a:p>
      </dgm:t>
    </dgm:pt>
    <dgm:pt modelId="{7495F204-C28A-4E4C-85F7-124FD8B3D982}">
      <dgm:prSet/>
      <dgm:spPr>
        <a:solidFill>
          <a:srgbClr val="00917F"/>
        </a:solidFill>
      </dgm:spPr>
      <dgm:t>
        <a:bodyPr/>
        <a:lstStyle/>
        <a:p>
          <a:r>
            <a:rPr lang="en-GB" b="1"/>
            <a:t>Established new multi professional primary care education framework</a:t>
          </a:r>
          <a:endParaRPr lang="en-US" b="1"/>
        </a:p>
      </dgm:t>
    </dgm:pt>
    <dgm:pt modelId="{79C2DC71-A4D3-4940-BEA4-B3E442F53813}" type="parTrans" cxnId="{A7E6BFE3-2FA3-491F-A44D-1F01BBC7A0B1}">
      <dgm:prSet/>
      <dgm:spPr/>
      <dgm:t>
        <a:bodyPr/>
        <a:lstStyle/>
        <a:p>
          <a:endParaRPr lang="en-US" b="1"/>
        </a:p>
      </dgm:t>
    </dgm:pt>
    <dgm:pt modelId="{00365A78-80F6-4B0A-A4A8-24C74A09930F}" type="sibTrans" cxnId="{A7E6BFE3-2FA3-491F-A44D-1F01BBC7A0B1}">
      <dgm:prSet/>
      <dgm:spPr/>
      <dgm:t>
        <a:bodyPr/>
        <a:lstStyle/>
        <a:p>
          <a:endParaRPr lang="en-US" b="1"/>
        </a:p>
      </dgm:t>
    </dgm:pt>
    <dgm:pt modelId="{3FBD20C4-1EAD-4235-A209-2A52BECA9784}">
      <dgm:prSet/>
      <dgm:spPr>
        <a:solidFill>
          <a:srgbClr val="A3195B"/>
        </a:solidFill>
      </dgm:spPr>
      <dgm:t>
        <a:bodyPr/>
        <a:lstStyle/>
        <a:p>
          <a:r>
            <a:rPr lang="en-GB" b="1"/>
            <a:t>Developed our clinical placement capacity including in care homes</a:t>
          </a:r>
          <a:endParaRPr lang="en-US" b="1"/>
        </a:p>
      </dgm:t>
    </dgm:pt>
    <dgm:pt modelId="{E8DBA4AE-EEF9-4792-A8C1-E1DF49BC2E4E}" type="parTrans" cxnId="{B51E25D1-3247-42E5-91AC-A75901362744}">
      <dgm:prSet/>
      <dgm:spPr/>
      <dgm:t>
        <a:bodyPr/>
        <a:lstStyle/>
        <a:p>
          <a:endParaRPr lang="en-US" b="1"/>
        </a:p>
      </dgm:t>
    </dgm:pt>
    <dgm:pt modelId="{5961A74A-49BB-4CCB-8FCE-23DE1ABD9990}" type="sibTrans" cxnId="{B51E25D1-3247-42E5-91AC-A75901362744}">
      <dgm:prSet/>
      <dgm:spPr/>
      <dgm:t>
        <a:bodyPr/>
        <a:lstStyle/>
        <a:p>
          <a:endParaRPr lang="en-US" b="1"/>
        </a:p>
      </dgm:t>
    </dgm:pt>
    <dgm:pt modelId="{EAFCE874-5588-4897-9502-0C82CE3F69FB}">
      <dgm:prSet/>
      <dgm:spPr>
        <a:solidFill>
          <a:srgbClr val="E63323"/>
        </a:solidFill>
      </dgm:spPr>
      <dgm:t>
        <a:bodyPr/>
        <a:lstStyle/>
        <a:p>
          <a:r>
            <a:rPr lang="en-GB" b="1" dirty="0"/>
            <a:t>Launched a Simulation Strategy </a:t>
          </a:r>
          <a:endParaRPr lang="en-US" b="1" dirty="0"/>
        </a:p>
      </dgm:t>
    </dgm:pt>
    <dgm:pt modelId="{CF8E54AE-8F66-408F-AA75-64B3AD448EA4}" type="parTrans" cxnId="{619F9D07-3F26-457C-88C9-D98D5EC18C66}">
      <dgm:prSet/>
      <dgm:spPr/>
      <dgm:t>
        <a:bodyPr/>
        <a:lstStyle/>
        <a:p>
          <a:endParaRPr lang="en-US" b="1"/>
        </a:p>
      </dgm:t>
    </dgm:pt>
    <dgm:pt modelId="{681D79AE-20E9-4640-A5B1-E03969DB485B}" type="sibTrans" cxnId="{619F9D07-3F26-457C-88C9-D98D5EC18C66}">
      <dgm:prSet/>
      <dgm:spPr/>
      <dgm:t>
        <a:bodyPr/>
        <a:lstStyle/>
        <a:p>
          <a:endParaRPr lang="en-US" b="1"/>
        </a:p>
      </dgm:t>
    </dgm:pt>
    <dgm:pt modelId="{E74B4AD1-0074-4BCA-8EE0-C3C75C52AD68}" type="pres">
      <dgm:prSet presAssocID="{F39E8458-6BF7-40E2-94D7-317D442554F0}" presName="diagram" presStyleCnt="0">
        <dgm:presLayoutVars>
          <dgm:dir/>
          <dgm:resizeHandles val="exact"/>
        </dgm:presLayoutVars>
      </dgm:prSet>
      <dgm:spPr/>
    </dgm:pt>
    <dgm:pt modelId="{BCB75D10-3385-45D8-ABBD-1D54EA56D471}" type="pres">
      <dgm:prSet presAssocID="{612EDF37-BDC6-4E4F-8F59-8E94086427A7}" presName="node" presStyleLbl="node1" presStyleIdx="0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18A3AF57-EA89-462D-A861-75BEED946F47}" type="pres">
      <dgm:prSet presAssocID="{72F872A8-873C-4DD6-86B2-4CFBFE5F5DBE}" presName="sibTrans" presStyleCnt="0"/>
      <dgm:spPr/>
    </dgm:pt>
    <dgm:pt modelId="{047A49E0-DC57-4A85-80FB-E465011D74FA}" type="pres">
      <dgm:prSet presAssocID="{39035BB1-35A7-448E-9E10-16568C7FBBCA}" presName="node" presStyleLbl="node1" presStyleIdx="1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7CCB9588-0097-431F-998B-C34B7AC80782}" type="pres">
      <dgm:prSet presAssocID="{77657920-01C2-416D-87C9-1CAFD0FF54DD}" presName="sibTrans" presStyleCnt="0"/>
      <dgm:spPr/>
    </dgm:pt>
    <dgm:pt modelId="{CA8831C9-E248-4C95-A5C0-0BCCBF39E639}" type="pres">
      <dgm:prSet presAssocID="{4CD56B23-C963-4481-8152-CACAE23E19C5}" presName="node" presStyleLbl="node1" presStyleIdx="2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90BDA23A-B88E-44DF-9F15-A4714273538F}" type="pres">
      <dgm:prSet presAssocID="{074D0FB4-995B-42D8-98F1-4E6DDC155DCD}" presName="sibTrans" presStyleCnt="0"/>
      <dgm:spPr/>
    </dgm:pt>
    <dgm:pt modelId="{A9B5E077-A07B-4590-903D-FB617842DDBC}" type="pres">
      <dgm:prSet presAssocID="{D9F68A04-C043-4CB3-BAF7-11D895397913}" presName="node" presStyleLbl="node1" presStyleIdx="3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1E248F5F-C284-42D6-83D8-6A712A1C5ABD}" type="pres">
      <dgm:prSet presAssocID="{DFFFB054-44C4-4B43-8831-6DECC8179EE6}" presName="sibTrans" presStyleCnt="0"/>
      <dgm:spPr/>
    </dgm:pt>
    <dgm:pt modelId="{FB040E07-096C-4893-AEF9-8831AD2051C5}" type="pres">
      <dgm:prSet presAssocID="{2C0096C2-6B56-4084-AD1C-3BDC1B8CE95A}" presName="node" presStyleLbl="node1" presStyleIdx="4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9AC70A53-016F-4855-B5B4-4F86C34B5504}" type="pres">
      <dgm:prSet presAssocID="{3BD88412-3049-4F68-8B3A-2C929670783C}" presName="sibTrans" presStyleCnt="0"/>
      <dgm:spPr/>
    </dgm:pt>
    <dgm:pt modelId="{8C52FAE9-CBE4-4126-9988-D0C9737E42DA}" type="pres">
      <dgm:prSet presAssocID="{17479339-33D5-47EB-949B-AFD3F1B5F198}" presName="node" presStyleLbl="node1" presStyleIdx="5" presStyleCnt="11" custLinFactNeighborX="-468" custLinFactNeighborY="-3118">
        <dgm:presLayoutVars>
          <dgm:bulletEnabled val="1"/>
        </dgm:presLayoutVars>
      </dgm:prSet>
      <dgm:spPr>
        <a:prstGeom prst="roundRect">
          <a:avLst/>
        </a:prstGeom>
      </dgm:spPr>
    </dgm:pt>
    <dgm:pt modelId="{5DBB60F4-9AC6-463D-96DA-3611F1F0BC6D}" type="pres">
      <dgm:prSet presAssocID="{9D3BFD44-3A64-402B-956C-EC33FA80CA73}" presName="sibTrans" presStyleCnt="0"/>
      <dgm:spPr/>
    </dgm:pt>
    <dgm:pt modelId="{DA14F6FC-CB69-417A-8059-F121894E61C2}" type="pres">
      <dgm:prSet presAssocID="{C1893038-4ADF-472A-A733-721EF0BDCB62}" presName="node" presStyleLbl="node1" presStyleIdx="6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7E42B6EF-1EA6-4F82-B92F-31ED03A06812}" type="pres">
      <dgm:prSet presAssocID="{EACCAE0B-D165-4BD4-94A6-A03A710921BC}" presName="sibTrans" presStyleCnt="0"/>
      <dgm:spPr/>
    </dgm:pt>
    <dgm:pt modelId="{8C3335D8-0F1F-4F59-AAEB-F121862EC346}" type="pres">
      <dgm:prSet presAssocID="{4D535502-FF8E-440C-BD5A-1E3627AD1C18}" presName="node" presStyleLbl="node1" presStyleIdx="7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4126E66A-9561-49C9-9655-E1D0380D6F6D}" type="pres">
      <dgm:prSet presAssocID="{3BBD3607-37B7-4FFA-9D95-F94CA6AC73F1}" presName="sibTrans" presStyleCnt="0"/>
      <dgm:spPr/>
    </dgm:pt>
    <dgm:pt modelId="{4B8BC8F7-10B9-471C-A0BD-82B0346853DE}" type="pres">
      <dgm:prSet presAssocID="{7495F204-C28A-4E4C-85F7-124FD8B3D982}" presName="node" presStyleLbl="node1" presStyleIdx="8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0E2DE278-FB6D-457B-AF10-BE40868CF60D}" type="pres">
      <dgm:prSet presAssocID="{00365A78-80F6-4B0A-A4A8-24C74A09930F}" presName="sibTrans" presStyleCnt="0"/>
      <dgm:spPr/>
    </dgm:pt>
    <dgm:pt modelId="{AC186F59-B90F-4AF2-85AE-66FC88472C49}" type="pres">
      <dgm:prSet presAssocID="{3FBD20C4-1EAD-4235-A209-2A52BECA9784}" presName="node" presStyleLbl="node1" presStyleIdx="9" presStyleCnt="11">
        <dgm:presLayoutVars>
          <dgm:bulletEnabled val="1"/>
        </dgm:presLayoutVars>
      </dgm:prSet>
      <dgm:spPr>
        <a:prstGeom prst="roundRect">
          <a:avLst/>
        </a:prstGeom>
      </dgm:spPr>
    </dgm:pt>
    <dgm:pt modelId="{9F9B3EF6-B55D-4ADB-BED8-D7F3AC8B7227}" type="pres">
      <dgm:prSet presAssocID="{5961A74A-49BB-4CCB-8FCE-23DE1ABD9990}" presName="sibTrans" presStyleCnt="0"/>
      <dgm:spPr/>
    </dgm:pt>
    <dgm:pt modelId="{46BE89F9-9F65-4DA2-A70C-7A14424859B1}" type="pres">
      <dgm:prSet presAssocID="{EAFCE874-5588-4897-9502-0C82CE3F69FB}" presName="node" presStyleLbl="node1" presStyleIdx="10" presStyleCnt="11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619F9D07-3F26-457C-88C9-D98D5EC18C66}" srcId="{F39E8458-6BF7-40E2-94D7-317D442554F0}" destId="{EAFCE874-5588-4897-9502-0C82CE3F69FB}" srcOrd="10" destOrd="0" parTransId="{CF8E54AE-8F66-408F-AA75-64B3AD448EA4}" sibTransId="{681D79AE-20E9-4640-A5B1-E03969DB485B}"/>
    <dgm:cxn modelId="{1FE62A19-ACEA-413B-8169-7D67D9A68E66}" srcId="{F39E8458-6BF7-40E2-94D7-317D442554F0}" destId="{D9F68A04-C043-4CB3-BAF7-11D895397913}" srcOrd="3" destOrd="0" parTransId="{158B6640-87D4-4C03-A4BE-FE924932E673}" sibTransId="{DFFFB054-44C4-4B43-8831-6DECC8179EE6}"/>
    <dgm:cxn modelId="{23FD2F1D-E76C-4950-B106-F7F9ACD12988}" type="presOf" srcId="{3FBD20C4-1EAD-4235-A209-2A52BECA9784}" destId="{AC186F59-B90F-4AF2-85AE-66FC88472C49}" srcOrd="0" destOrd="0" presId="urn:microsoft.com/office/officeart/2005/8/layout/default"/>
    <dgm:cxn modelId="{524E5C28-C5EB-4CC9-B006-784DAC522C9E}" srcId="{F39E8458-6BF7-40E2-94D7-317D442554F0}" destId="{2C0096C2-6B56-4084-AD1C-3BDC1B8CE95A}" srcOrd="4" destOrd="0" parTransId="{1BDA5398-8820-4E93-B25A-BDF41078C08A}" sibTransId="{3BD88412-3049-4F68-8B3A-2C929670783C}"/>
    <dgm:cxn modelId="{A69E1129-01BA-4FB9-AF71-25452335ABD2}" type="presOf" srcId="{EAFCE874-5588-4897-9502-0C82CE3F69FB}" destId="{46BE89F9-9F65-4DA2-A70C-7A14424859B1}" srcOrd="0" destOrd="0" presId="urn:microsoft.com/office/officeart/2005/8/layout/default"/>
    <dgm:cxn modelId="{1384BE33-9DE3-43EE-BE9B-4320577AA705}" type="presOf" srcId="{612EDF37-BDC6-4E4F-8F59-8E94086427A7}" destId="{BCB75D10-3385-45D8-ABBD-1D54EA56D471}" srcOrd="0" destOrd="0" presId="urn:microsoft.com/office/officeart/2005/8/layout/default"/>
    <dgm:cxn modelId="{0F250B5E-14CA-4CC8-AA55-926F67C9B632}" srcId="{F39E8458-6BF7-40E2-94D7-317D442554F0}" destId="{39035BB1-35A7-448E-9E10-16568C7FBBCA}" srcOrd="1" destOrd="0" parTransId="{D71B260C-C9F8-4EF4-9A83-D82D78455E4E}" sibTransId="{77657920-01C2-416D-87C9-1CAFD0FF54DD}"/>
    <dgm:cxn modelId="{5393A961-C158-4B81-907A-57E644459073}" type="presOf" srcId="{D9F68A04-C043-4CB3-BAF7-11D895397913}" destId="{A9B5E077-A07B-4590-903D-FB617842DDBC}" srcOrd="0" destOrd="0" presId="urn:microsoft.com/office/officeart/2005/8/layout/default"/>
    <dgm:cxn modelId="{8B77B242-B966-4537-9547-24412AC2CE45}" type="presOf" srcId="{39035BB1-35A7-448E-9E10-16568C7FBBCA}" destId="{047A49E0-DC57-4A85-80FB-E465011D74FA}" srcOrd="0" destOrd="0" presId="urn:microsoft.com/office/officeart/2005/8/layout/default"/>
    <dgm:cxn modelId="{7119DC66-1767-41CE-8765-AFCCA8A2B8AE}" srcId="{F39E8458-6BF7-40E2-94D7-317D442554F0}" destId="{4CD56B23-C963-4481-8152-CACAE23E19C5}" srcOrd="2" destOrd="0" parTransId="{FA91B7D4-3F13-4BCD-BA5D-987D7875153D}" sibTransId="{074D0FB4-995B-42D8-98F1-4E6DDC155DCD}"/>
    <dgm:cxn modelId="{B28C3070-434C-4CF3-BCFD-B170A232C406}" srcId="{F39E8458-6BF7-40E2-94D7-317D442554F0}" destId="{C1893038-4ADF-472A-A733-721EF0BDCB62}" srcOrd="6" destOrd="0" parTransId="{D5BB12B5-2372-41C2-9264-B4B44C7DE0E2}" sibTransId="{EACCAE0B-D165-4BD4-94A6-A03A710921BC}"/>
    <dgm:cxn modelId="{199E0A71-68F6-4D8E-9305-1C44F73D8C87}" type="presOf" srcId="{C1893038-4ADF-472A-A733-721EF0BDCB62}" destId="{DA14F6FC-CB69-417A-8059-F121894E61C2}" srcOrd="0" destOrd="0" presId="urn:microsoft.com/office/officeart/2005/8/layout/default"/>
    <dgm:cxn modelId="{2AC10E79-24A7-4654-845C-0BBEE380DF5C}" srcId="{F39E8458-6BF7-40E2-94D7-317D442554F0}" destId="{612EDF37-BDC6-4E4F-8F59-8E94086427A7}" srcOrd="0" destOrd="0" parTransId="{0D337A40-7790-45B9-BE81-7AEC322F3002}" sibTransId="{72F872A8-873C-4DD6-86B2-4CFBFE5F5DBE}"/>
    <dgm:cxn modelId="{181BF699-AD8F-4338-B979-63AEEA2EE914}" type="presOf" srcId="{17479339-33D5-47EB-949B-AFD3F1B5F198}" destId="{8C52FAE9-CBE4-4126-9988-D0C9737E42DA}" srcOrd="0" destOrd="0" presId="urn:microsoft.com/office/officeart/2005/8/layout/default"/>
    <dgm:cxn modelId="{FB810AA4-8FB2-4B7D-A0C3-A04AF9141E20}" srcId="{F39E8458-6BF7-40E2-94D7-317D442554F0}" destId="{4D535502-FF8E-440C-BD5A-1E3627AD1C18}" srcOrd="7" destOrd="0" parTransId="{8F4D2DEB-DA7F-492E-B0CD-F1FB905A2966}" sibTransId="{3BBD3607-37B7-4FFA-9D95-F94CA6AC73F1}"/>
    <dgm:cxn modelId="{CFFBA2B2-953F-4D43-B9C8-C8B18A5747E3}" type="presOf" srcId="{F39E8458-6BF7-40E2-94D7-317D442554F0}" destId="{E74B4AD1-0074-4BCA-8EE0-C3C75C52AD68}" srcOrd="0" destOrd="0" presId="urn:microsoft.com/office/officeart/2005/8/layout/default"/>
    <dgm:cxn modelId="{DED008B6-6DBF-4E90-8250-88763D4574D0}" type="presOf" srcId="{4D535502-FF8E-440C-BD5A-1E3627AD1C18}" destId="{8C3335D8-0F1F-4F59-AAEB-F121862EC346}" srcOrd="0" destOrd="0" presId="urn:microsoft.com/office/officeart/2005/8/layout/default"/>
    <dgm:cxn modelId="{91CFF9C6-C35F-4E02-B85B-FBF45CC8173F}" srcId="{F39E8458-6BF7-40E2-94D7-317D442554F0}" destId="{17479339-33D5-47EB-949B-AFD3F1B5F198}" srcOrd="5" destOrd="0" parTransId="{8928584F-FC22-4168-AD35-FF80648AB769}" sibTransId="{9D3BFD44-3A64-402B-956C-EC33FA80CA73}"/>
    <dgm:cxn modelId="{7E9C21CA-F75C-41ED-A411-225CC44244B5}" type="presOf" srcId="{4CD56B23-C963-4481-8152-CACAE23E19C5}" destId="{CA8831C9-E248-4C95-A5C0-0BCCBF39E639}" srcOrd="0" destOrd="0" presId="urn:microsoft.com/office/officeart/2005/8/layout/default"/>
    <dgm:cxn modelId="{850183CD-2CB1-4AC1-8274-B661340DA8B4}" type="presOf" srcId="{7495F204-C28A-4E4C-85F7-124FD8B3D982}" destId="{4B8BC8F7-10B9-471C-A0BD-82B0346853DE}" srcOrd="0" destOrd="0" presId="urn:microsoft.com/office/officeart/2005/8/layout/default"/>
    <dgm:cxn modelId="{B51E25D1-3247-42E5-91AC-A75901362744}" srcId="{F39E8458-6BF7-40E2-94D7-317D442554F0}" destId="{3FBD20C4-1EAD-4235-A209-2A52BECA9784}" srcOrd="9" destOrd="0" parTransId="{E8DBA4AE-EEF9-4792-A8C1-E1DF49BC2E4E}" sibTransId="{5961A74A-49BB-4CCB-8FCE-23DE1ABD9990}"/>
    <dgm:cxn modelId="{A7E6BFE3-2FA3-491F-A44D-1F01BBC7A0B1}" srcId="{F39E8458-6BF7-40E2-94D7-317D442554F0}" destId="{7495F204-C28A-4E4C-85F7-124FD8B3D982}" srcOrd="8" destOrd="0" parTransId="{79C2DC71-A4D3-4940-BEA4-B3E442F53813}" sibTransId="{00365A78-80F6-4B0A-A4A8-24C74A09930F}"/>
    <dgm:cxn modelId="{B8EC0DE7-2FDC-4EBD-BBF2-BC4A078300AC}" type="presOf" srcId="{2C0096C2-6B56-4084-AD1C-3BDC1B8CE95A}" destId="{FB040E07-096C-4893-AEF9-8831AD2051C5}" srcOrd="0" destOrd="0" presId="urn:microsoft.com/office/officeart/2005/8/layout/default"/>
    <dgm:cxn modelId="{E7A0797E-B892-4580-9A1D-9EADEB5F0F72}" type="presParOf" srcId="{E74B4AD1-0074-4BCA-8EE0-C3C75C52AD68}" destId="{BCB75D10-3385-45D8-ABBD-1D54EA56D471}" srcOrd="0" destOrd="0" presId="urn:microsoft.com/office/officeart/2005/8/layout/default"/>
    <dgm:cxn modelId="{7223F44B-7879-499A-B4C0-9C058A82A88C}" type="presParOf" srcId="{E74B4AD1-0074-4BCA-8EE0-C3C75C52AD68}" destId="{18A3AF57-EA89-462D-A861-75BEED946F47}" srcOrd="1" destOrd="0" presId="urn:microsoft.com/office/officeart/2005/8/layout/default"/>
    <dgm:cxn modelId="{A70A7E0B-68C1-4ABE-9007-5DF6B244FFC9}" type="presParOf" srcId="{E74B4AD1-0074-4BCA-8EE0-C3C75C52AD68}" destId="{047A49E0-DC57-4A85-80FB-E465011D74FA}" srcOrd="2" destOrd="0" presId="urn:microsoft.com/office/officeart/2005/8/layout/default"/>
    <dgm:cxn modelId="{102B1E81-3ECB-4771-83E2-9911EED37070}" type="presParOf" srcId="{E74B4AD1-0074-4BCA-8EE0-C3C75C52AD68}" destId="{7CCB9588-0097-431F-998B-C34B7AC80782}" srcOrd="3" destOrd="0" presId="urn:microsoft.com/office/officeart/2005/8/layout/default"/>
    <dgm:cxn modelId="{C198F915-5478-4775-BFE5-A73771DC4A76}" type="presParOf" srcId="{E74B4AD1-0074-4BCA-8EE0-C3C75C52AD68}" destId="{CA8831C9-E248-4C95-A5C0-0BCCBF39E639}" srcOrd="4" destOrd="0" presId="urn:microsoft.com/office/officeart/2005/8/layout/default"/>
    <dgm:cxn modelId="{4BAD989D-BBE4-4238-AD58-D20B85B3E8B1}" type="presParOf" srcId="{E74B4AD1-0074-4BCA-8EE0-C3C75C52AD68}" destId="{90BDA23A-B88E-44DF-9F15-A4714273538F}" srcOrd="5" destOrd="0" presId="urn:microsoft.com/office/officeart/2005/8/layout/default"/>
    <dgm:cxn modelId="{7C3606B2-F577-4EA4-BFBE-CC45DA62D9F4}" type="presParOf" srcId="{E74B4AD1-0074-4BCA-8EE0-C3C75C52AD68}" destId="{A9B5E077-A07B-4590-903D-FB617842DDBC}" srcOrd="6" destOrd="0" presId="urn:microsoft.com/office/officeart/2005/8/layout/default"/>
    <dgm:cxn modelId="{16716042-11AF-4220-8AB3-D8F1E7A3FE33}" type="presParOf" srcId="{E74B4AD1-0074-4BCA-8EE0-C3C75C52AD68}" destId="{1E248F5F-C284-42D6-83D8-6A712A1C5ABD}" srcOrd="7" destOrd="0" presId="urn:microsoft.com/office/officeart/2005/8/layout/default"/>
    <dgm:cxn modelId="{0A9E8D0B-F4D0-4A94-870B-56F2DADF45D6}" type="presParOf" srcId="{E74B4AD1-0074-4BCA-8EE0-C3C75C52AD68}" destId="{FB040E07-096C-4893-AEF9-8831AD2051C5}" srcOrd="8" destOrd="0" presId="urn:microsoft.com/office/officeart/2005/8/layout/default"/>
    <dgm:cxn modelId="{014EE91B-5C52-4788-886B-9E0607961702}" type="presParOf" srcId="{E74B4AD1-0074-4BCA-8EE0-C3C75C52AD68}" destId="{9AC70A53-016F-4855-B5B4-4F86C34B5504}" srcOrd="9" destOrd="0" presId="urn:microsoft.com/office/officeart/2005/8/layout/default"/>
    <dgm:cxn modelId="{ACDCAB95-8DAB-47C4-88B4-37985B00F768}" type="presParOf" srcId="{E74B4AD1-0074-4BCA-8EE0-C3C75C52AD68}" destId="{8C52FAE9-CBE4-4126-9988-D0C9737E42DA}" srcOrd="10" destOrd="0" presId="urn:microsoft.com/office/officeart/2005/8/layout/default"/>
    <dgm:cxn modelId="{19603AD5-CD92-44AA-91FD-AD64F61651AF}" type="presParOf" srcId="{E74B4AD1-0074-4BCA-8EE0-C3C75C52AD68}" destId="{5DBB60F4-9AC6-463D-96DA-3611F1F0BC6D}" srcOrd="11" destOrd="0" presId="urn:microsoft.com/office/officeart/2005/8/layout/default"/>
    <dgm:cxn modelId="{75F26DB4-ECDF-4D7F-831E-1B860B71F9F6}" type="presParOf" srcId="{E74B4AD1-0074-4BCA-8EE0-C3C75C52AD68}" destId="{DA14F6FC-CB69-417A-8059-F121894E61C2}" srcOrd="12" destOrd="0" presId="urn:microsoft.com/office/officeart/2005/8/layout/default"/>
    <dgm:cxn modelId="{7A786128-E33D-49D5-8E64-0944C7C58E44}" type="presParOf" srcId="{E74B4AD1-0074-4BCA-8EE0-C3C75C52AD68}" destId="{7E42B6EF-1EA6-4F82-B92F-31ED03A06812}" srcOrd="13" destOrd="0" presId="urn:microsoft.com/office/officeart/2005/8/layout/default"/>
    <dgm:cxn modelId="{65245E5E-564B-4A86-8A72-AEA163CE37AF}" type="presParOf" srcId="{E74B4AD1-0074-4BCA-8EE0-C3C75C52AD68}" destId="{8C3335D8-0F1F-4F59-AAEB-F121862EC346}" srcOrd="14" destOrd="0" presId="urn:microsoft.com/office/officeart/2005/8/layout/default"/>
    <dgm:cxn modelId="{B4D6F5A3-8AC6-458D-AAA6-E5F4C1CAF636}" type="presParOf" srcId="{E74B4AD1-0074-4BCA-8EE0-C3C75C52AD68}" destId="{4126E66A-9561-49C9-9655-E1D0380D6F6D}" srcOrd="15" destOrd="0" presId="urn:microsoft.com/office/officeart/2005/8/layout/default"/>
    <dgm:cxn modelId="{96CDE24A-280A-4930-B0E0-C3F385AA54EE}" type="presParOf" srcId="{E74B4AD1-0074-4BCA-8EE0-C3C75C52AD68}" destId="{4B8BC8F7-10B9-471C-A0BD-82B0346853DE}" srcOrd="16" destOrd="0" presId="urn:microsoft.com/office/officeart/2005/8/layout/default"/>
    <dgm:cxn modelId="{7CEBBC26-9D61-4883-829B-CEE9403BD026}" type="presParOf" srcId="{E74B4AD1-0074-4BCA-8EE0-C3C75C52AD68}" destId="{0E2DE278-FB6D-457B-AF10-BE40868CF60D}" srcOrd="17" destOrd="0" presId="urn:microsoft.com/office/officeart/2005/8/layout/default"/>
    <dgm:cxn modelId="{DA7F9DE9-7681-43CF-89ED-4C7466414DEA}" type="presParOf" srcId="{E74B4AD1-0074-4BCA-8EE0-C3C75C52AD68}" destId="{AC186F59-B90F-4AF2-85AE-66FC88472C49}" srcOrd="18" destOrd="0" presId="urn:microsoft.com/office/officeart/2005/8/layout/default"/>
    <dgm:cxn modelId="{049F750D-15CB-4947-BD7E-BCDB3BD1E6AD}" type="presParOf" srcId="{E74B4AD1-0074-4BCA-8EE0-C3C75C52AD68}" destId="{9F9B3EF6-B55D-4ADB-BED8-D7F3AC8B7227}" srcOrd="19" destOrd="0" presId="urn:microsoft.com/office/officeart/2005/8/layout/default"/>
    <dgm:cxn modelId="{B93E876A-B571-4A50-91DA-53049D9F2863}" type="presParOf" srcId="{E74B4AD1-0074-4BCA-8EE0-C3C75C52AD68}" destId="{46BE89F9-9F65-4DA2-A70C-7A14424859B1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006E3-8788-4E1A-840A-70867169F42C}">
      <dsp:nvSpPr>
        <dsp:cNvPr id="0" name=""/>
        <dsp:cNvSpPr/>
      </dsp:nvSpPr>
      <dsp:spPr>
        <a:xfrm rot="5400000">
          <a:off x="2411549" y="90957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Social Care Wales</a:t>
          </a:r>
        </a:p>
      </dsp:txBody>
      <dsp:txXfrm rot="-5400000">
        <a:off x="2685785" y="215149"/>
        <a:ext cx="818777" cy="941123"/>
      </dsp:txXfrm>
    </dsp:sp>
    <dsp:sp modelId="{9523C34A-457B-45C3-8A52-9B8294B36BE1}">
      <dsp:nvSpPr>
        <dsp:cNvPr id="0" name=""/>
        <dsp:cNvSpPr/>
      </dsp:nvSpPr>
      <dsp:spPr>
        <a:xfrm>
          <a:off x="3726023" y="275536"/>
          <a:ext cx="1525850" cy="82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BE44A-8EF2-4B82-8BEF-6AAEAB9E23D1}">
      <dsp:nvSpPr>
        <dsp:cNvPr id="0" name=""/>
        <dsp:cNvSpPr/>
      </dsp:nvSpPr>
      <dsp:spPr>
        <a:xfrm rot="5400000">
          <a:off x="1126881" y="90957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NHS </a:t>
          </a:r>
        </a:p>
      </dsp:txBody>
      <dsp:txXfrm rot="-5400000">
        <a:off x="1401117" y="215149"/>
        <a:ext cx="818777" cy="941123"/>
      </dsp:txXfrm>
    </dsp:sp>
    <dsp:sp modelId="{BDD0D8E2-4D58-4E65-A17B-91239473FD67}">
      <dsp:nvSpPr>
        <dsp:cNvPr id="0" name=""/>
        <dsp:cNvSpPr/>
      </dsp:nvSpPr>
      <dsp:spPr>
        <a:xfrm rot="5400000">
          <a:off x="1766754" y="1251479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HEIs and other education providers</a:t>
          </a:r>
        </a:p>
      </dsp:txBody>
      <dsp:txXfrm rot="-5400000">
        <a:off x="2040990" y="1375671"/>
        <a:ext cx="818777" cy="941123"/>
      </dsp:txXfrm>
    </dsp:sp>
    <dsp:sp modelId="{9B1703F8-5BFC-4542-97F1-BA7D9F4CC75E}">
      <dsp:nvSpPr>
        <dsp:cNvPr id="0" name=""/>
        <dsp:cNvSpPr/>
      </dsp:nvSpPr>
      <dsp:spPr>
        <a:xfrm>
          <a:off x="329775" y="1436058"/>
          <a:ext cx="1476629" cy="82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Key partners</a:t>
          </a:r>
        </a:p>
      </dsp:txBody>
      <dsp:txXfrm>
        <a:off x="329775" y="1436058"/>
        <a:ext cx="1476629" cy="820349"/>
      </dsp:txXfrm>
    </dsp:sp>
    <dsp:sp modelId="{CA826033-73C6-4507-BA46-84EB5D90BEEB}">
      <dsp:nvSpPr>
        <dsp:cNvPr id="0" name=""/>
        <dsp:cNvSpPr/>
      </dsp:nvSpPr>
      <dsp:spPr>
        <a:xfrm rot="5400000">
          <a:off x="3051422" y="1251479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Professional Bodies</a:t>
          </a:r>
        </a:p>
      </dsp:txBody>
      <dsp:txXfrm rot="-5400000">
        <a:off x="3325658" y="1375671"/>
        <a:ext cx="818777" cy="941123"/>
      </dsp:txXfrm>
    </dsp:sp>
    <dsp:sp modelId="{7332B12F-0947-4C24-95F6-7B9EA92C29CE}">
      <dsp:nvSpPr>
        <dsp:cNvPr id="0" name=""/>
        <dsp:cNvSpPr/>
      </dsp:nvSpPr>
      <dsp:spPr>
        <a:xfrm rot="5400000">
          <a:off x="2430605" y="2393926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Staff organisations</a:t>
          </a:r>
        </a:p>
      </dsp:txBody>
      <dsp:txXfrm rot="-5400000">
        <a:off x="2704841" y="2518118"/>
        <a:ext cx="818777" cy="941123"/>
      </dsp:txXfrm>
    </dsp:sp>
    <dsp:sp modelId="{54A93EE7-9D5B-4C73-8454-56C419E51571}">
      <dsp:nvSpPr>
        <dsp:cNvPr id="0" name=""/>
        <dsp:cNvSpPr/>
      </dsp:nvSpPr>
      <dsp:spPr>
        <a:xfrm>
          <a:off x="3726023" y="2596579"/>
          <a:ext cx="1525850" cy="82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9B5D87-A6E1-4ABA-968F-7BC335637AD2}">
      <dsp:nvSpPr>
        <dsp:cNvPr id="0" name=""/>
        <dsp:cNvSpPr/>
      </dsp:nvSpPr>
      <dsp:spPr>
        <a:xfrm rot="5400000">
          <a:off x="1126881" y="2393926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Welsh Government</a:t>
          </a:r>
        </a:p>
      </dsp:txBody>
      <dsp:txXfrm rot="-5400000">
        <a:off x="1401117" y="2518118"/>
        <a:ext cx="818777" cy="941123"/>
      </dsp:txXfrm>
    </dsp:sp>
    <dsp:sp modelId="{B8A136AD-04E2-4AC4-8261-363DEDCB96B8}">
      <dsp:nvSpPr>
        <dsp:cNvPr id="0" name=""/>
        <dsp:cNvSpPr/>
      </dsp:nvSpPr>
      <dsp:spPr>
        <a:xfrm rot="5400000">
          <a:off x="1766754" y="3543250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UK Partners  </a:t>
          </a:r>
        </a:p>
      </dsp:txBody>
      <dsp:txXfrm rot="-5400000">
        <a:off x="2040990" y="3667442"/>
        <a:ext cx="818777" cy="941123"/>
      </dsp:txXfrm>
    </dsp:sp>
    <dsp:sp modelId="{0C6F4A5A-9AFD-409F-807D-008F4A295A28}">
      <dsp:nvSpPr>
        <dsp:cNvPr id="0" name=""/>
        <dsp:cNvSpPr/>
      </dsp:nvSpPr>
      <dsp:spPr>
        <a:xfrm>
          <a:off x="329775" y="3757101"/>
          <a:ext cx="1476629" cy="82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1AEB2-9E42-4836-80D1-B401D8F8BB55}">
      <dsp:nvSpPr>
        <dsp:cNvPr id="0" name=""/>
        <dsp:cNvSpPr/>
      </dsp:nvSpPr>
      <dsp:spPr>
        <a:xfrm rot="5400000">
          <a:off x="3025360" y="3565085"/>
          <a:ext cx="1367249" cy="118950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Regulators</a:t>
          </a:r>
        </a:p>
      </dsp:txBody>
      <dsp:txXfrm rot="-5400000">
        <a:off x="3299596" y="3689277"/>
        <a:ext cx="818777" cy="941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75D10-3385-45D8-ABBD-1D54EA56D471}">
      <dsp:nvSpPr>
        <dsp:cNvPr id="0" name=""/>
        <dsp:cNvSpPr/>
      </dsp:nvSpPr>
      <dsp:spPr>
        <a:xfrm>
          <a:off x="3080" y="381853"/>
          <a:ext cx="2444055" cy="1466433"/>
        </a:xfrm>
        <a:prstGeom prst="roundRect">
          <a:avLst/>
        </a:prstGeom>
        <a:solidFill>
          <a:srgbClr val="0091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Supported workforce solutions for the national programmes, networks and professional frameworks</a:t>
          </a:r>
          <a:endParaRPr lang="en-US" sz="1600" b="1" kern="1200" dirty="0"/>
        </a:p>
      </dsp:txBody>
      <dsp:txXfrm>
        <a:off x="74665" y="453438"/>
        <a:ext cx="2300885" cy="1323263"/>
      </dsp:txXfrm>
    </dsp:sp>
    <dsp:sp modelId="{047A49E0-DC57-4A85-80FB-E465011D74FA}">
      <dsp:nvSpPr>
        <dsp:cNvPr id="0" name=""/>
        <dsp:cNvSpPr/>
      </dsp:nvSpPr>
      <dsp:spPr>
        <a:xfrm>
          <a:off x="2691541" y="381853"/>
          <a:ext cx="2444055" cy="1466433"/>
        </a:xfrm>
        <a:prstGeom prst="roundRect">
          <a:avLst/>
        </a:prstGeom>
        <a:solidFill>
          <a:srgbClr val="A3195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Launched the Strategic Mental Health Workforce Plan</a:t>
          </a:r>
          <a:endParaRPr lang="en-US" sz="1600" b="1" kern="1200" dirty="0"/>
        </a:p>
      </dsp:txBody>
      <dsp:txXfrm>
        <a:off x="2763126" y="453438"/>
        <a:ext cx="2300885" cy="1323263"/>
      </dsp:txXfrm>
    </dsp:sp>
    <dsp:sp modelId="{CA8831C9-E248-4C95-A5C0-0BCCBF39E639}">
      <dsp:nvSpPr>
        <dsp:cNvPr id="0" name=""/>
        <dsp:cNvSpPr/>
      </dsp:nvSpPr>
      <dsp:spPr>
        <a:xfrm>
          <a:off x="5380002" y="381853"/>
          <a:ext cx="2444055" cy="1466433"/>
        </a:xfrm>
        <a:prstGeom prst="roundRect">
          <a:avLst/>
        </a:prstGeom>
        <a:solidFill>
          <a:srgbClr val="E633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Refreshed and relaunched </a:t>
          </a:r>
          <a:r>
            <a:rPr lang="en-GB" sz="1600" b="1" kern="1200" dirty="0" err="1"/>
            <a:t>TrainWorkLive</a:t>
          </a:r>
          <a:r>
            <a:rPr lang="en-GB" sz="1600" b="1" kern="1200" dirty="0"/>
            <a:t> attraction campaign</a:t>
          </a:r>
          <a:endParaRPr lang="en-US" sz="1600" b="1" kern="1200" dirty="0"/>
        </a:p>
      </dsp:txBody>
      <dsp:txXfrm>
        <a:off x="5451587" y="453438"/>
        <a:ext cx="2300885" cy="1323263"/>
      </dsp:txXfrm>
    </dsp:sp>
    <dsp:sp modelId="{A9B5E077-A07B-4590-903D-FB617842DDBC}">
      <dsp:nvSpPr>
        <dsp:cNvPr id="0" name=""/>
        <dsp:cNvSpPr/>
      </dsp:nvSpPr>
      <dsp:spPr>
        <a:xfrm>
          <a:off x="8068463" y="381853"/>
          <a:ext cx="2444055" cy="1466433"/>
        </a:xfrm>
        <a:prstGeom prst="roundRect">
          <a:avLst/>
        </a:prstGeom>
        <a:solidFill>
          <a:srgbClr val="5119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Expanded leadership development programmes, support and talent management</a:t>
          </a:r>
          <a:endParaRPr lang="en-US" sz="1600" b="1" kern="1200" dirty="0"/>
        </a:p>
      </dsp:txBody>
      <dsp:txXfrm>
        <a:off x="8140048" y="453438"/>
        <a:ext cx="2300885" cy="1323263"/>
      </dsp:txXfrm>
    </dsp:sp>
    <dsp:sp modelId="{FB040E07-096C-4893-AEF9-8831AD2051C5}">
      <dsp:nvSpPr>
        <dsp:cNvPr id="0" name=""/>
        <dsp:cNvSpPr/>
      </dsp:nvSpPr>
      <dsp:spPr>
        <a:xfrm>
          <a:off x="3080" y="2092692"/>
          <a:ext cx="2444055" cy="1466433"/>
        </a:xfrm>
        <a:prstGeom prst="roundRect">
          <a:avLst/>
        </a:prstGeom>
        <a:solidFill>
          <a:srgbClr val="AFCA0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Finalised HEIW’s Digital and Data Strategy </a:t>
          </a:r>
          <a:endParaRPr lang="en-US" sz="1600" b="1" kern="1200"/>
        </a:p>
      </dsp:txBody>
      <dsp:txXfrm>
        <a:off x="74665" y="2164277"/>
        <a:ext cx="2300885" cy="1323263"/>
      </dsp:txXfrm>
    </dsp:sp>
    <dsp:sp modelId="{8C52FAE9-CBE4-4126-9988-D0C9737E42DA}">
      <dsp:nvSpPr>
        <dsp:cNvPr id="0" name=""/>
        <dsp:cNvSpPr/>
      </dsp:nvSpPr>
      <dsp:spPr>
        <a:xfrm>
          <a:off x="2680103" y="2046968"/>
          <a:ext cx="2444055" cy="1466433"/>
        </a:xfrm>
        <a:prstGeom prst="roundRect">
          <a:avLst/>
        </a:prstGeom>
        <a:solidFill>
          <a:srgbClr val="E52E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Implemented Y Ty </a:t>
          </a:r>
          <a:r>
            <a:rPr lang="en-GB" sz="1600" b="1" kern="1200" dirty="0" err="1"/>
            <a:t>Dysgu</a:t>
          </a:r>
          <a:r>
            <a:rPr lang="en-GB" sz="1600" b="1" kern="1200" dirty="0"/>
            <a:t> Learning Management System</a:t>
          </a:r>
          <a:endParaRPr lang="en-US" sz="1600" b="1" kern="1200" dirty="0"/>
        </a:p>
      </dsp:txBody>
      <dsp:txXfrm>
        <a:off x="2751688" y="2118553"/>
        <a:ext cx="2300885" cy="1323263"/>
      </dsp:txXfrm>
    </dsp:sp>
    <dsp:sp modelId="{DA14F6FC-CB69-417A-8059-F121894E61C2}">
      <dsp:nvSpPr>
        <dsp:cNvPr id="0" name=""/>
        <dsp:cNvSpPr/>
      </dsp:nvSpPr>
      <dsp:spPr>
        <a:xfrm>
          <a:off x="5380002" y="2092692"/>
          <a:ext cx="2444055" cy="1466433"/>
        </a:xfrm>
        <a:prstGeom prst="roundRect">
          <a:avLst/>
        </a:prstGeom>
        <a:solidFill>
          <a:srgbClr val="ED8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Produced a Digital Capability Framework</a:t>
          </a:r>
          <a:endParaRPr lang="en-US" sz="1600" b="1" kern="1200"/>
        </a:p>
      </dsp:txBody>
      <dsp:txXfrm>
        <a:off x="5451587" y="2164277"/>
        <a:ext cx="2300885" cy="1323263"/>
      </dsp:txXfrm>
    </dsp:sp>
    <dsp:sp modelId="{8C3335D8-0F1F-4F59-AAEB-F121862EC346}">
      <dsp:nvSpPr>
        <dsp:cNvPr id="0" name=""/>
        <dsp:cNvSpPr/>
      </dsp:nvSpPr>
      <dsp:spPr>
        <a:xfrm>
          <a:off x="8068463" y="2092692"/>
          <a:ext cx="2444055" cy="1466433"/>
        </a:xfrm>
        <a:prstGeom prst="roundRect">
          <a:avLst/>
        </a:prstGeom>
        <a:solidFill>
          <a:srgbClr val="78368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Implemented new contracts for undergraduate health professional education</a:t>
          </a:r>
          <a:endParaRPr lang="en-US" sz="1600" b="1" kern="1200" dirty="0"/>
        </a:p>
      </dsp:txBody>
      <dsp:txXfrm>
        <a:off x="8140048" y="2164277"/>
        <a:ext cx="2300885" cy="1323263"/>
      </dsp:txXfrm>
    </dsp:sp>
    <dsp:sp modelId="{4B8BC8F7-10B9-471C-A0BD-82B0346853DE}">
      <dsp:nvSpPr>
        <dsp:cNvPr id="0" name=""/>
        <dsp:cNvSpPr/>
      </dsp:nvSpPr>
      <dsp:spPr>
        <a:xfrm>
          <a:off x="1347311" y="3803531"/>
          <a:ext cx="2444055" cy="1466433"/>
        </a:xfrm>
        <a:prstGeom prst="roundRect">
          <a:avLst/>
        </a:prstGeom>
        <a:solidFill>
          <a:srgbClr val="0091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Established new multi professional primary care education framework</a:t>
          </a:r>
          <a:endParaRPr lang="en-US" sz="1600" b="1" kern="1200"/>
        </a:p>
      </dsp:txBody>
      <dsp:txXfrm>
        <a:off x="1418896" y="3875116"/>
        <a:ext cx="2300885" cy="1323263"/>
      </dsp:txXfrm>
    </dsp:sp>
    <dsp:sp modelId="{AC186F59-B90F-4AF2-85AE-66FC88472C49}">
      <dsp:nvSpPr>
        <dsp:cNvPr id="0" name=""/>
        <dsp:cNvSpPr/>
      </dsp:nvSpPr>
      <dsp:spPr>
        <a:xfrm>
          <a:off x="4035772" y="3803531"/>
          <a:ext cx="2444055" cy="1466433"/>
        </a:xfrm>
        <a:prstGeom prst="roundRect">
          <a:avLst/>
        </a:prstGeom>
        <a:solidFill>
          <a:srgbClr val="A3195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Developed our clinical placement capacity including in care homes</a:t>
          </a:r>
          <a:endParaRPr lang="en-US" sz="1600" b="1" kern="1200"/>
        </a:p>
      </dsp:txBody>
      <dsp:txXfrm>
        <a:off x="4107357" y="3875116"/>
        <a:ext cx="2300885" cy="1323263"/>
      </dsp:txXfrm>
    </dsp:sp>
    <dsp:sp modelId="{46BE89F9-9F65-4DA2-A70C-7A14424859B1}">
      <dsp:nvSpPr>
        <dsp:cNvPr id="0" name=""/>
        <dsp:cNvSpPr/>
      </dsp:nvSpPr>
      <dsp:spPr>
        <a:xfrm>
          <a:off x="6724233" y="3803531"/>
          <a:ext cx="2444055" cy="1466433"/>
        </a:xfrm>
        <a:prstGeom prst="roundRect">
          <a:avLst/>
        </a:prstGeom>
        <a:solidFill>
          <a:srgbClr val="E633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Launched a Simulation Strategy </a:t>
          </a:r>
          <a:endParaRPr lang="en-US" sz="1600" b="1" kern="1200" dirty="0"/>
        </a:p>
      </dsp:txBody>
      <dsp:txXfrm>
        <a:off x="6795818" y="3875116"/>
        <a:ext cx="2300885" cy="1323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0.38197</cdr:x>
      <cdr:y>0.94616</cdr:y>
    </cdr:from>
    <cdr:to>
      <cdr:x>0.60246</cdr:x>
      <cdr:y>0.98923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CC30520-4FED-710F-5F8A-3127421BAFD8}"/>
            </a:ext>
          </a:extLst>
        </cdr:cNvPr>
        <cdr:cNvSpPr txBox="1"/>
      </cdr:nvSpPr>
      <cdr:spPr>
        <a:xfrm xmlns:a="http://schemas.openxmlformats.org/drawingml/2006/main">
          <a:off x="1870075" y="3348039"/>
          <a:ext cx="10795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0.0026</cdr:x>
      <cdr:y>0.0507</cdr:y>
    </cdr:from>
    <cdr:to>
      <cdr:x>0.1233</cdr:x>
      <cdr:y>0.12607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9E750DC1-80FA-5465-2B2A-8F225F8D3BAF}"/>
            </a:ext>
          </a:extLst>
        </cdr:cNvPr>
        <cdr:cNvSpPr txBox="1"/>
      </cdr:nvSpPr>
      <cdr:spPr>
        <a:xfrm xmlns:a="http://schemas.openxmlformats.org/drawingml/2006/main">
          <a:off x="12700" y="179389"/>
          <a:ext cx="59055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£'000</a:t>
          </a:r>
        </a:p>
      </cdr:txBody>
    </cdr:sp>
  </cdr:relSizeAnchor>
  <cdr:relSizeAnchor xmlns:cdr="http://schemas.openxmlformats.org/drawingml/2006/chartDrawing">
    <cdr:from>
      <cdr:x>0.07398</cdr:x>
      <cdr:y>0.55496</cdr:y>
    </cdr:from>
    <cdr:to>
      <cdr:x>0.26087</cdr:x>
      <cdr:y>0.81337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C29010A9-0547-E9FE-C622-D138351A0370}"/>
            </a:ext>
          </a:extLst>
        </cdr:cNvPr>
        <cdr:cNvSpPr txBox="1"/>
      </cdr:nvSpPr>
      <cdr:spPr>
        <a:xfrm xmlns:a="http://schemas.openxmlformats.org/drawingml/2006/main">
          <a:off x="361951" y="196373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0.01166</cdr:x>
      <cdr:y>0.09505</cdr:y>
    </cdr:from>
    <cdr:to>
      <cdr:x>0.09091</cdr:x>
      <cdr:y>0.17057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53041A5-96FC-AECC-57B1-C96DE2E5B3D8}"/>
            </a:ext>
          </a:extLst>
        </cdr:cNvPr>
        <cdr:cNvSpPr txBox="1"/>
      </cdr:nvSpPr>
      <cdr:spPr>
        <a:xfrm xmlns:a="http://schemas.openxmlformats.org/drawingml/2006/main">
          <a:off x="102742" y="375006"/>
          <a:ext cx="698643" cy="297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000" b="1" dirty="0"/>
            <a:t>£m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C1EF0-D32D-9919-1F9C-F78441D78F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FF8368-969E-02FD-4979-0B1DDB5119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D350D-14A3-AAC5-8A86-336195E1F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6B227-12F0-0148-FEF1-B2E743E74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75CDE-C62C-6CE6-A79A-7FC05653B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3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A561D-66A3-22CA-30BB-2A0D5D4B6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E276D-0D3D-DCE6-2F25-555A613363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B926-5371-8D5C-25B7-AB2F33F5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FE1D9-59A3-D262-6674-92C80556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39772-6910-1169-A9E8-889C2A7D7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282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A2629D-097C-A420-88BD-8A221261FB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542708-472F-4FA2-566C-BDC643CE5D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7FDF9-A0C1-8412-4B77-682BA7E95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30F5E-69E4-C343-F816-0B19E2F7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CAC30-550A-695C-9579-677EFE7EA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00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83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81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477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161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048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531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93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13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440A-5A6D-470D-989B-008FEAC21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319E9-4B49-6E22-CA8F-41FFAA7F5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B5D24-5CDB-F4AE-E753-779596F59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20207-6DE0-A508-6725-8D46D6772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3FA3D-83FC-44A5-2042-FFBEBF63A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231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196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02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81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D21F-FEBC-05BB-B836-92BA95972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BCAE8-B4AE-4571-8B40-996512E06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5049D-8F28-30E8-6B54-EAC7986E8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63D36-CFBC-6FE3-0FA5-EC85AD166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F0791-D07E-D3BC-2D43-0E566B0D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327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FBDA-4397-7A1D-5212-AE4E8925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46950-DCBE-0EF0-7F4E-4A57B2D786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B5A34-BC3E-E2E0-6D8A-9B6F64B33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3C77B3-DEA9-9CD7-B6BE-130575BD0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19B74-7703-36AD-0332-71E26CF5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01C5C-F79A-6A63-6689-01BBF2A71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02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9599C-673B-D406-78EE-B781BFD9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B978B-6444-DFBB-D297-D0620B256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ED595-06A6-3D2E-9BBA-8D7340708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733609-D481-AD6B-DC12-C3ED7AD5CF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9C89C9-379B-AAE9-3756-3B6E33378B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CC02A3-0FDA-9EDF-9B5C-27A7C69D9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23FCE0-1248-8A38-F0ED-93B766966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82809F-C45D-E0DB-5930-276BE4FF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34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67D0E-7CCD-F8C8-CC9E-7ADA49BE7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AC6C19-CBC5-C141-33DF-494DE3946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C2307-1CB2-B2CC-30B4-3D2C2179A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B54210-072C-D9C9-CA48-EA386289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88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634B18-3BBC-03D5-7FEF-BAA4F53EA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77046-7F9E-5222-600D-29CA7266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67059-DC05-C853-4288-D2A7F39D6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72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2A5CD-365C-97C5-A3A0-96D851F7B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5AD45-1212-9975-512C-BCA817832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C3F0A8-1DD1-9512-81BC-58C5D6169A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01739F-E679-488D-FB42-E6F92B98A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42A7E-EFDA-9454-9CBD-46C913F8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580CB1-1006-82CC-EE56-857E45134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87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7BEA7-092E-FCC9-5AF9-F43DDF40D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2978F2-D94B-04B0-C169-6564F9B3C9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99953E-CC87-D7C0-E912-A8CFF890C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95614-F089-DC8F-FD9E-0D6F1B738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E3E01D-AAD2-5D54-6C47-F6CBB750A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C2DF4-4B93-D106-0ABD-5D675FEFE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73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A7F243-7BD2-F3E3-BB9F-1075D6391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ADB5F-F504-9C71-F176-3B9F18CE5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56C85-63D7-AD92-FF37-71B47487C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0AE1-E443-4D5C-98F5-762A440A53F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83D33-9A2D-6B8C-275C-6CB370A90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56588-4631-FE8D-3C49-D8E83A58DE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DFFB9-471F-4535-BB44-8ABDC690C9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96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54874FB-0A7B-475E-B399-D12C4575437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1445015-4C76-4D94-935D-22735CC5F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43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1247158" y="1449252"/>
            <a:ext cx="96976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>
                <a:latin typeface="Gotham" panose="02000504050000020004" pitchFamily="2" charset="0"/>
              </a:rPr>
              <a:t>Cyfarfod</a:t>
            </a:r>
            <a:r>
              <a:rPr lang="en-GB" sz="5400" b="1" dirty="0">
                <a:latin typeface="Gotham" panose="02000504050000020004" pitchFamily="2" charset="0"/>
              </a:rPr>
              <a:t> </a:t>
            </a:r>
            <a:r>
              <a:rPr lang="en-GB" sz="5400" b="1" dirty="0" err="1">
                <a:latin typeface="Gotham" panose="02000504050000020004" pitchFamily="2" charset="0"/>
              </a:rPr>
              <a:t>Cyffredinol</a:t>
            </a:r>
            <a:r>
              <a:rPr lang="en-GB" sz="5400" b="1" dirty="0">
                <a:latin typeface="Gotham" panose="02000504050000020004" pitchFamily="2" charset="0"/>
              </a:rPr>
              <a:t> </a:t>
            </a:r>
            <a:r>
              <a:rPr lang="en-GB" sz="5400" b="1" dirty="0" err="1">
                <a:latin typeface="Gotham" panose="02000504050000020004" pitchFamily="2" charset="0"/>
              </a:rPr>
              <a:t>Blynyddol</a:t>
            </a:r>
            <a:r>
              <a:rPr lang="en-GB" sz="5400" b="1" dirty="0">
                <a:latin typeface="Gotham" panose="02000504050000020004" pitchFamily="2" charset="0"/>
              </a:rPr>
              <a:t> </a:t>
            </a:r>
          </a:p>
          <a:p>
            <a:pPr algn="ctr"/>
            <a:r>
              <a:rPr lang="en-GB" sz="5400" b="1" dirty="0" err="1">
                <a:latin typeface="Gotham" panose="02000504050000020004" pitchFamily="2" charset="0"/>
              </a:rPr>
              <a:t>AaGIC</a:t>
            </a:r>
            <a:endParaRPr lang="en-GB" sz="5400" b="1" dirty="0">
              <a:latin typeface="Gotham" panose="02000504050000020004" pitchFamily="2" charset="0"/>
            </a:endParaRPr>
          </a:p>
          <a:p>
            <a:pPr algn="ctr"/>
            <a:r>
              <a:rPr lang="en-GB" sz="5400" b="1" dirty="0">
                <a:latin typeface="Gotham" panose="02000504050000020004" pitchFamily="2" charset="0"/>
              </a:rPr>
              <a:t>HEIW </a:t>
            </a:r>
            <a:br>
              <a:rPr lang="en-GB" sz="5400" b="1" dirty="0">
                <a:latin typeface="Gotham" panose="02000504050000020004" pitchFamily="2" charset="0"/>
              </a:rPr>
            </a:br>
            <a:r>
              <a:rPr lang="en-GB" sz="5400" b="1" dirty="0">
                <a:latin typeface="Gotham" panose="02000504050000020004" pitchFamily="2" charset="0"/>
              </a:rPr>
              <a:t>Annual General Meeting</a:t>
            </a: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dirty="0">
              <a:latin typeface="Gotham" panose="02000504050000020004" pitchFamily="2" charset="0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75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AF6E6D2-D110-B6A8-C7E4-69F64650FCEB}"/>
              </a:ext>
            </a:extLst>
          </p:cNvPr>
          <p:cNvSpPr/>
          <p:nvPr/>
        </p:nvSpPr>
        <p:spPr>
          <a:xfrm>
            <a:off x="0" y="11151"/>
            <a:ext cx="8316865" cy="114125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7A8FA4B-95A9-3F3E-D729-5AE1D74E6B01}"/>
              </a:ext>
            </a:extLst>
          </p:cNvPr>
          <p:cNvSpPr txBox="1">
            <a:spLocks/>
          </p:cNvSpPr>
          <p:nvPr/>
        </p:nvSpPr>
        <p:spPr>
          <a:xfrm>
            <a:off x="0" y="11151"/>
            <a:ext cx="780585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Ansawdd</a:t>
            </a:r>
            <a:endParaRPr lang="en-GB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Gotham "/>
            </a:endParaRPr>
          </a:p>
          <a:p>
            <a:r>
              <a:rPr lang="en-GB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Quality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716A913-3FC4-C125-62AB-0564931A6B8F}"/>
              </a:ext>
            </a:extLst>
          </p:cNvPr>
          <p:cNvSpPr/>
          <p:nvPr/>
        </p:nvSpPr>
        <p:spPr>
          <a:xfrm>
            <a:off x="713675" y="1152403"/>
            <a:ext cx="10639994" cy="5457947"/>
          </a:xfrm>
          <a:prstGeom prst="roundRect">
            <a:avLst/>
          </a:prstGeom>
          <a:noFill/>
          <a:ln w="76200">
            <a:solidFill>
              <a:srgbClr val="A31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E0D3F714-6339-4678-535B-FD4502884323}"/>
              </a:ext>
            </a:extLst>
          </p:cNvPr>
          <p:cNvSpPr txBox="1">
            <a:spLocks/>
          </p:cNvSpPr>
          <p:nvPr/>
        </p:nvSpPr>
        <p:spPr>
          <a:xfrm>
            <a:off x="997657" y="1336714"/>
            <a:ext cx="9994193" cy="557212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/>
              </a:rPr>
              <a:t>Using National Student Surveys and National Trainee/Trainer Surveys to highlight areas for improvement with Higher Education Institutions and NHS organisations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2900" dirty="0">
              <a:solidFill>
                <a:srgbClr val="325083"/>
              </a:solidFill>
              <a:latin typeface="Gotham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/>
              </a:rPr>
              <a:t>Supported further investment in Professional Support Unit in response to increased demand and scope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2900" dirty="0">
              <a:solidFill>
                <a:srgbClr val="325083"/>
              </a:solidFill>
              <a:latin typeface="Gotham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/>
              </a:rPr>
              <a:t>Continued focus on quality management of Postgraduate Medical Education on behalf of the GMC through targeted visits and application of enhanced monitoring (6 sites during the year)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900" dirty="0">
              <a:solidFill>
                <a:srgbClr val="325083"/>
              </a:solidFill>
              <a:latin typeface="Gotham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/>
              </a:rPr>
              <a:t>New contractual mechanism provides clearer escalation process for commissioned health professional programmes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2900" dirty="0">
              <a:solidFill>
                <a:schemeClr val="accent1">
                  <a:lumMod val="50000"/>
                </a:schemeClr>
              </a:solidFill>
              <a:latin typeface="Gotham" panose="020005040500000200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  <a:latin typeface="Gotham" panose="02000504050000020004"/>
              </a:rPr>
              <a:t>Launched Advancing Equality in Education and Training (</a:t>
            </a:r>
            <a:r>
              <a:rPr lang="en-GB" sz="2900" dirty="0" err="1">
                <a:solidFill>
                  <a:schemeClr val="accent1">
                    <a:lumMod val="50000"/>
                  </a:schemeClr>
                </a:solidFill>
                <a:latin typeface="Gotham" panose="02000504050000020004"/>
              </a:rPr>
              <a:t>AEiET</a:t>
            </a:r>
            <a:r>
              <a:rPr lang="en-GB" sz="2900" dirty="0">
                <a:solidFill>
                  <a:schemeClr val="accent1">
                    <a:lumMod val="50000"/>
                  </a:schemeClr>
                </a:solidFill>
                <a:latin typeface="Gotham" panose="02000504050000020004"/>
              </a:rPr>
              <a:t>) Group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2900" dirty="0">
              <a:solidFill>
                <a:srgbClr val="325083"/>
              </a:solidFill>
              <a:latin typeface="Gotham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 panose="020B0604020202020204" pitchFamily="34" charset="0"/>
              </a:rPr>
              <a:t>Continue to embed Quality Management process in Pharmacy and Dental Deaneries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900" dirty="0">
              <a:solidFill>
                <a:srgbClr val="325083"/>
              </a:solidFill>
              <a:latin typeface="Gotham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kumimoji="0" lang="en-GB" sz="2900" i="0" u="none" strike="noStrike" kern="1200" cap="none" spc="0" normalizeH="0" baseline="0" noProof="0" dirty="0">
                <a:ln>
                  <a:noFill/>
                </a:ln>
                <a:solidFill>
                  <a:srgbClr val="325083"/>
                </a:solidFill>
                <a:effectLst/>
                <a:uLnTx/>
                <a:uFillTx/>
                <a:latin typeface="Gotham"/>
                <a:cs typeface="Arial" panose="020B0604020202020204" pitchFamily="34" charset="0"/>
              </a:rPr>
              <a:t>Continued focus on development of QI skills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kumimoji="0" lang="en-GB" sz="2900" i="0" u="none" strike="noStrike" kern="1200" cap="none" spc="0" normalizeH="0" baseline="0" noProof="0" dirty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Gotham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dirty="0">
                <a:solidFill>
                  <a:srgbClr val="325083"/>
                </a:solidFill>
                <a:latin typeface="Gotham"/>
                <a:cs typeface="Arial"/>
              </a:rPr>
              <a:t>	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900" b="1" dirty="0">
                <a:solidFill>
                  <a:srgbClr val="325083"/>
                </a:solidFill>
                <a:latin typeface="Gotham "/>
                <a:cs typeface="Arial"/>
              </a:rPr>
              <a:t>Duty of Quality will require HEIW to fundamentally review what quality means in the organisation and demonstrate compliance with the new standards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b="1" dirty="0">
              <a:solidFill>
                <a:srgbClr val="325083"/>
              </a:solidFill>
              <a:latin typeface="Gotham "/>
              <a:cs typeface="Arial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tabLst>
                <a:tab pos="228600" algn="l"/>
              </a:tabLst>
            </a:pPr>
            <a:endParaRPr lang="en-GB" sz="1900" dirty="0">
              <a:solidFill>
                <a:srgbClr val="325083"/>
              </a:solidFill>
              <a:latin typeface="Gotham "/>
              <a:cs typeface="Arial" panose="020B0604020202020204" pitchFamily="34" charset="0"/>
            </a:endParaRP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80EBF5EB-8D81-9BB1-5463-9F32B7AB80C3}"/>
              </a:ext>
            </a:extLst>
          </p:cNvPr>
          <p:cNvSpPr txBox="1">
            <a:spLocks/>
          </p:cNvSpPr>
          <p:nvPr/>
        </p:nvSpPr>
        <p:spPr>
          <a:xfrm>
            <a:off x="392121" y="3896784"/>
            <a:ext cx="5544045" cy="20922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endParaRPr lang="en-GB" sz="1600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325083"/>
              </a:solidFill>
              <a:latin typeface="Gotham "/>
              <a:cs typeface="Arial"/>
            </a:endParaRP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A5912282-F324-0F79-C213-9B4190425CF1}"/>
              </a:ext>
            </a:extLst>
          </p:cNvPr>
          <p:cNvSpPr txBox="1">
            <a:spLocks/>
          </p:cNvSpPr>
          <p:nvPr/>
        </p:nvSpPr>
        <p:spPr>
          <a:xfrm>
            <a:off x="6452838" y="4049207"/>
            <a:ext cx="5544045" cy="20922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endParaRPr lang="en-GB" sz="1600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tabLst>
                <a:tab pos="228600" algn="l"/>
              </a:tabLst>
            </a:pPr>
            <a:endParaRPr lang="en-GB" sz="1600" dirty="0">
              <a:solidFill>
                <a:srgbClr val="325083"/>
              </a:solidFill>
              <a:latin typeface="Gotham "/>
              <a:cs typeface="Arial" panose="020B0604020202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4B97047-C3F5-9133-9845-FFC084171534}"/>
              </a:ext>
            </a:extLst>
          </p:cNvPr>
          <p:cNvSpPr txBox="1">
            <a:spLocks/>
          </p:cNvSpPr>
          <p:nvPr/>
        </p:nvSpPr>
        <p:spPr>
          <a:xfrm>
            <a:off x="6484377" y="1152464"/>
            <a:ext cx="5707623" cy="25164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endParaRPr lang="en-GB" sz="1600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400" b="1" i="0" u="none" strike="noStrike" kern="1200" cap="none" spc="0" normalizeH="0" baseline="0" noProof="0" dirty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Gotham "/>
              <a:cs typeface="Arial" panose="020B060402020202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6400" b="0" i="0" u="none" strike="noStrike" kern="1200" cap="none" spc="0" normalizeH="0" baseline="0" noProof="0" dirty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Gotham 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tabLst>
                <a:tab pos="228600" algn="l"/>
              </a:tabLst>
            </a:pPr>
            <a:endParaRPr lang="en-GB" sz="1600" dirty="0">
              <a:solidFill>
                <a:srgbClr val="325083"/>
              </a:solidFill>
              <a:latin typeface="Gotham 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657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E6A8634-7FDB-C382-A0A0-4FA83A515E5D}"/>
              </a:ext>
            </a:extLst>
          </p:cNvPr>
          <p:cNvSpPr/>
          <p:nvPr/>
        </p:nvSpPr>
        <p:spPr>
          <a:xfrm>
            <a:off x="-276837" y="11150"/>
            <a:ext cx="8316865" cy="999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F080B19-7C52-D6BB-810C-0C6DB8EF37EA}"/>
              </a:ext>
            </a:extLst>
          </p:cNvPr>
          <p:cNvSpPr txBox="1">
            <a:spLocks/>
          </p:cNvSpPr>
          <p:nvPr/>
        </p:nvSpPr>
        <p:spPr>
          <a:xfrm>
            <a:off x="0" y="11151"/>
            <a:ext cx="804002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Perfformiad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Mewnol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AaGIC</a:t>
            </a:r>
            <a:endParaRPr lang="en-GB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Gotham "/>
            </a:endParaRPr>
          </a:p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HEIW Internal Performance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311B70-3586-5E4E-8063-0F9A9FAFDE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6"/>
          <a:stretch/>
        </p:blipFill>
        <p:spPr bwMode="auto">
          <a:xfrm>
            <a:off x="1449658" y="1010611"/>
            <a:ext cx="9578068" cy="574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356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BDEB70-CA4A-D0B6-26CA-396E411EF3E2}"/>
              </a:ext>
            </a:extLst>
          </p:cNvPr>
          <p:cNvSpPr/>
          <p:nvPr/>
        </p:nvSpPr>
        <p:spPr>
          <a:xfrm>
            <a:off x="-276837" y="11151"/>
            <a:ext cx="9387281" cy="9368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4BE8FF-03A5-9020-AB60-57823E18C7FF}"/>
              </a:ext>
            </a:extLst>
          </p:cNvPr>
          <p:cNvSpPr txBox="1">
            <a:spLocks/>
          </p:cNvSpPr>
          <p:nvPr/>
        </p:nvSpPr>
        <p:spPr>
          <a:xfrm>
            <a:off x="0" y="11151"/>
            <a:ext cx="890910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err="1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Datblygu</a:t>
            </a:r>
            <a:r>
              <a:rPr lang="en-GB" sz="3600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ein</a:t>
            </a:r>
            <a:r>
              <a:rPr lang="en-GB" sz="3600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Pobl</a:t>
            </a:r>
            <a:endParaRPr kumimoji="0" lang="en-GB" sz="3600" b="1" i="0" u="none" strike="noStrike" kern="1200" cap="none" spc="0" normalizeH="0" baseline="0" noProof="0" dirty="0">
              <a:ln w="10160">
                <a:solidFill>
                  <a:srgbClr val="5B9BD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Gotham 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Gotham "/>
                <a:ea typeface="+mj-ea"/>
                <a:cs typeface="+mj-cs"/>
              </a:rPr>
              <a:t>Developing our People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0023CA0-223F-9C02-C62B-63C92837FE97}"/>
              </a:ext>
            </a:extLst>
          </p:cNvPr>
          <p:cNvSpPr/>
          <p:nvPr/>
        </p:nvSpPr>
        <p:spPr>
          <a:xfrm>
            <a:off x="435859" y="1336714"/>
            <a:ext cx="11031891" cy="5084956"/>
          </a:xfrm>
          <a:prstGeom prst="roundRect">
            <a:avLst/>
          </a:prstGeom>
          <a:noFill/>
          <a:ln w="76200">
            <a:solidFill>
              <a:srgbClr val="0091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C45F4EB5-FFB2-0AE8-B61C-4FBE57A673D2}"/>
              </a:ext>
            </a:extLst>
          </p:cNvPr>
          <p:cNvSpPr txBox="1">
            <a:spLocks/>
          </p:cNvSpPr>
          <p:nvPr/>
        </p:nvSpPr>
        <p:spPr>
          <a:xfrm>
            <a:off x="924242" y="1725471"/>
            <a:ext cx="10199560" cy="43313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Gotham" panose="02000504050000020004" pitchFamily="2" charset="0"/>
              </a:rPr>
              <a:t>Launched of our Human Centric Management Development Programme</a:t>
            </a:r>
          </a:p>
          <a:p>
            <a:pPr>
              <a:defRPr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Gotham" panose="02000504050000020004" pitchFamily="2" charset="0"/>
              </a:rPr>
              <a:t>Delivered over 20 Insights Discovery Self Awareness and Team effectiveness Workshops and 150+ profiles across HEIW</a:t>
            </a:r>
          </a:p>
          <a:p>
            <a:pPr>
              <a:defRPr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Gotham" panose="02000504050000020004" pitchFamily="2" charset="0"/>
              </a:rPr>
              <a:t>Streamlined Access to our Learning and Development central resource to support both individual and team development needs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Gotham" panose="02000504050000020004"/>
              </a:rPr>
              <a:t> Established work-based </a:t>
            </a:r>
            <a:r>
              <a:rPr lang="en-GB" sz="2400" b="0" i="0">
                <a:solidFill>
                  <a:schemeClr val="accent1">
                    <a:lumMod val="75000"/>
                  </a:schemeClr>
                </a:solidFill>
                <a:effectLst/>
                <a:latin typeface="Gotham" panose="02000504050000020004"/>
              </a:rPr>
              <a:t>learning opportunities </a:t>
            </a:r>
            <a:r>
              <a:rPr lang="en-GB" sz="2400" b="0" i="0" dirty="0">
                <a:solidFill>
                  <a:schemeClr val="accent1">
                    <a:lumMod val="75000"/>
                  </a:schemeClr>
                </a:solidFill>
                <a:effectLst/>
                <a:latin typeface="Gotham" panose="02000504050000020004"/>
              </a:rPr>
              <a:t>including Institute of Leadership and Management , Chartered Management Institute, National Vocational Qualification and City and Guilds</a:t>
            </a:r>
          </a:p>
          <a:p>
            <a:pPr>
              <a:defRPr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Gotham" panose="02000504050000020004" pitchFamily="2" charset="0"/>
              </a:rPr>
              <a:t>Held three virtual and one in person staff conference</a:t>
            </a:r>
          </a:p>
          <a:p>
            <a:pPr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Delivered a range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Gotham" panose="02000504050000020004" pitchFamily="2" charset="0"/>
              </a:rPr>
              <a:t>of Inclusion awareness workshops and webinars including Anti-Racism, Deaf Awareness and Autism Education</a:t>
            </a:r>
          </a:p>
          <a:p>
            <a:pPr marL="0" indent="0">
              <a:buNone/>
              <a:defRPr/>
            </a:pPr>
            <a:endParaRPr lang="en-GB" sz="2400" dirty="0">
              <a:solidFill>
                <a:schemeClr val="accent1">
                  <a:lumMod val="75000"/>
                </a:schemeClr>
              </a:solidFill>
              <a:latin typeface="Gotham" panose="02000504050000020004" pitchFamily="2" charset="0"/>
            </a:endParaRPr>
          </a:p>
          <a:p>
            <a:pPr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Gotham 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791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BDEB70-CA4A-D0B6-26CA-396E411EF3E2}"/>
              </a:ext>
            </a:extLst>
          </p:cNvPr>
          <p:cNvSpPr/>
          <p:nvPr/>
        </p:nvSpPr>
        <p:spPr>
          <a:xfrm>
            <a:off x="-276837" y="11151"/>
            <a:ext cx="9387281" cy="9368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4BE8FF-03A5-9020-AB60-57823E18C7FF}"/>
              </a:ext>
            </a:extLst>
          </p:cNvPr>
          <p:cNvSpPr txBox="1">
            <a:spLocks/>
          </p:cNvSpPr>
          <p:nvPr/>
        </p:nvSpPr>
        <p:spPr>
          <a:xfrm>
            <a:off x="0" y="11151"/>
            <a:ext cx="890910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Materion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a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Risgiau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yn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ystod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22/23</a:t>
            </a:r>
          </a:p>
          <a:p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Issues and Risks During 22/23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0023CA0-223F-9C02-C62B-63C92837FE97}"/>
              </a:ext>
            </a:extLst>
          </p:cNvPr>
          <p:cNvSpPr/>
          <p:nvPr/>
        </p:nvSpPr>
        <p:spPr>
          <a:xfrm>
            <a:off x="435859" y="1336714"/>
            <a:ext cx="11031891" cy="5084956"/>
          </a:xfrm>
          <a:prstGeom prst="roundRect">
            <a:avLst/>
          </a:prstGeom>
          <a:noFill/>
          <a:ln w="76200">
            <a:solidFill>
              <a:srgbClr val="0091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C45F4EB5-FFB2-0AE8-B61C-4FBE57A673D2}"/>
              </a:ext>
            </a:extLst>
          </p:cNvPr>
          <p:cNvSpPr txBox="1">
            <a:spLocks/>
          </p:cNvSpPr>
          <p:nvPr/>
        </p:nvSpPr>
        <p:spPr>
          <a:xfrm>
            <a:off x="852024" y="1411145"/>
            <a:ext cx="10199560" cy="47705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Quality of trainee and student experience.</a:t>
            </a:r>
          </a:p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Funding support for education and training v cost of living. </a:t>
            </a:r>
          </a:p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Publication of the National Workforce Implementation Plan.</a:t>
            </a:r>
          </a:p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Industrial relations issues at national level.</a:t>
            </a:r>
          </a:p>
          <a:p>
            <a:pPr marL="0" indent="0">
              <a:buNone/>
            </a:pPr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Data and intelligence to inform planning and measurement.</a:t>
            </a:r>
          </a:p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r>
              <a:rPr lang="en-GB" sz="2400" dirty="0">
                <a:solidFill>
                  <a:srgbClr val="325083"/>
                </a:solidFill>
                <a:latin typeface="Gotham" panose="02000504050000020004" pitchFamily="2" charset="0"/>
              </a:rPr>
              <a:t>Applications for undergraduate programmes impacting on delivery and finance.</a:t>
            </a:r>
          </a:p>
          <a:p>
            <a:endParaRPr lang="en-GB" sz="2400" dirty="0">
              <a:solidFill>
                <a:srgbClr val="325083"/>
              </a:solidFill>
              <a:latin typeface="Gotham" panose="02000504050000020004" pitchFamily="2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tabLst>
                <a:tab pos="228600" algn="l"/>
              </a:tabLst>
            </a:pPr>
            <a:endParaRPr lang="en-GB" sz="1900" dirty="0">
              <a:solidFill>
                <a:srgbClr val="325083"/>
              </a:solidFill>
              <a:latin typeface="Gotham 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2196508" y="1002009"/>
            <a:ext cx="718937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altLang="en-US" sz="2800" b="1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Trosolwg Cyllid </a:t>
            </a:r>
            <a:r>
              <a:rPr lang="cy-GB" altLang="en-US" sz="2800" dirty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Finance Overview </a:t>
            </a:r>
            <a:b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2022-23  </a:t>
            </a:r>
            <a:b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800" b="1" dirty="0" err="1">
                <a:latin typeface="Verdana" panose="020B0604030504040204" pitchFamily="34" charset="0"/>
                <a:ea typeface="Verdana" panose="020B0604030504040204" pitchFamily="34" charset="0"/>
              </a:rPr>
              <a:t>Cyfrifon</a:t>
            </a:r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800" b="1" dirty="0" err="1">
                <a:latin typeface="Verdana" panose="020B0604030504040204" pitchFamily="34" charset="0"/>
                <a:ea typeface="Verdana" panose="020B0604030504040204" pitchFamily="34" charset="0"/>
              </a:rPr>
              <a:t>Blynyddol</a:t>
            </a:r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</a:rPr>
              <a:t> /Annual Accounts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prstClr val="black"/>
              </a:solidFill>
              <a:latin typeface="Gotham" panose="02000504050000020004" pitchFamily="2" charset="0"/>
            </a:endParaRPr>
          </a:p>
          <a:p>
            <a:pPr algn="ctr"/>
            <a:r>
              <a:rPr lang="en-GB" sz="1800" b="1" dirty="0">
                <a:solidFill>
                  <a:srgbClr val="002060"/>
                </a:solidFill>
                <a:latin typeface="Arial"/>
                <a:cs typeface="Arial"/>
              </a:rPr>
              <a:t>Glyn Jones</a:t>
            </a:r>
          </a:p>
          <a:p>
            <a:pPr algn="ctr"/>
            <a:r>
              <a:rPr lang="en-GB" sz="18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Cyfarwyddwr</a:t>
            </a:r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Cyllid</a:t>
            </a:r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Cynllunio</a:t>
            </a:r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Pherfformiad</a:t>
            </a:r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</a:t>
            </a:r>
          </a:p>
          <a:p>
            <a:pPr algn="ctr"/>
            <a:r>
              <a:rPr lang="en-GB" sz="1800" b="1" dirty="0">
                <a:solidFill>
                  <a:srgbClr val="002060"/>
                </a:solidFill>
                <a:latin typeface="Arial"/>
                <a:cs typeface="Arial"/>
              </a:rPr>
              <a:t>Director of Finance, Planning &amp; Performance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52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B736B4D-485E-4DC1-985D-F1E4A917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51"/>
            <a:ext cx="12192000" cy="6857999"/>
          </a:xfrm>
          <a:prstGeom prst="rect">
            <a:avLst/>
          </a:prstGeom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1131FA6-E6CF-0282-1BD0-EAAA8C302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732" y="2993788"/>
            <a:ext cx="3743268" cy="2402783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F522139-9BBC-EF5E-5E48-1DDC03AB4894}"/>
              </a:ext>
            </a:extLst>
          </p:cNvPr>
          <p:cNvSpPr/>
          <p:nvPr/>
        </p:nvSpPr>
        <p:spPr>
          <a:xfrm>
            <a:off x="3503462" y="2875282"/>
            <a:ext cx="3873357" cy="2639797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D43B9-509C-1C42-5232-3399DEA355F9}"/>
              </a:ext>
            </a:extLst>
          </p:cNvPr>
          <p:cNvSpPr txBox="1"/>
          <p:nvPr/>
        </p:nvSpPr>
        <p:spPr>
          <a:xfrm>
            <a:off x="513708" y="1607216"/>
            <a:ext cx="3188410" cy="2215991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Revenue Performance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sz="2000" b="1" i="1" dirty="0"/>
              <a:t>£1.141m (0.4%) underspend against a Revenue Resource Limit of £289.361m </a:t>
            </a:r>
            <a:endParaRPr lang="en-GB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52A0CC-E6EA-1E69-783B-C2698C67EB55}"/>
              </a:ext>
            </a:extLst>
          </p:cNvPr>
          <p:cNvSpPr/>
          <p:nvPr/>
        </p:nvSpPr>
        <p:spPr>
          <a:xfrm>
            <a:off x="1598391" y="186800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√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F4DD1E-1902-33E7-8254-80D09030C44F}"/>
              </a:ext>
            </a:extLst>
          </p:cNvPr>
          <p:cNvSpPr txBox="1"/>
          <p:nvPr/>
        </p:nvSpPr>
        <p:spPr>
          <a:xfrm>
            <a:off x="4012031" y="2317199"/>
            <a:ext cx="3251798" cy="2185214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Capital Performance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sz="2000" b="1" i="1" dirty="0"/>
              <a:t>Breakeven against a Capital Resource Limit of £226,000</a:t>
            </a:r>
          </a:p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8CAA8A-B5E5-2641-7A24-9EAADF2A4672}"/>
              </a:ext>
            </a:extLst>
          </p:cNvPr>
          <p:cNvSpPr/>
          <p:nvPr/>
        </p:nvSpPr>
        <p:spPr>
          <a:xfrm>
            <a:off x="5304698" y="2745989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√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05B647-7650-68E7-81E7-A27C453116D1}"/>
              </a:ext>
            </a:extLst>
          </p:cNvPr>
          <p:cNvSpPr txBox="1"/>
          <p:nvPr/>
        </p:nvSpPr>
        <p:spPr>
          <a:xfrm>
            <a:off x="7708803" y="1950055"/>
            <a:ext cx="4038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Pay a minimum of 95% of all non NHS </a:t>
            </a:r>
          </a:p>
          <a:p>
            <a:pPr algn="ctr"/>
            <a:r>
              <a:rPr lang="en-GB" dirty="0"/>
              <a:t>creditors within 30 days of receipt of goods or a valid invoice.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DFDDB0-A5D7-A035-5918-223DB81385E9}"/>
              </a:ext>
            </a:extLst>
          </p:cNvPr>
          <p:cNvSpPr txBox="1"/>
          <p:nvPr/>
        </p:nvSpPr>
        <p:spPr>
          <a:xfrm>
            <a:off x="1267121" y="4694272"/>
            <a:ext cx="4796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Ensure expenditure does not exceed the resource limit (funding) in the financial year.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DB1487E-0141-FC62-DC96-3329414E2233}"/>
              </a:ext>
            </a:extLst>
          </p:cNvPr>
          <p:cNvSpPr/>
          <p:nvPr/>
        </p:nvSpPr>
        <p:spPr>
          <a:xfrm>
            <a:off x="-276837" y="11151"/>
            <a:ext cx="9387281" cy="133177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2022-23 </a:t>
            </a:r>
            <a:r>
              <a:rPr lang="en-GB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Targedau</a:t>
            </a: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 v </a:t>
            </a:r>
            <a:r>
              <a:rPr lang="en-GB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Cyflawniad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otham"/>
            </a:endParaRPr>
          </a:p>
          <a:p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2022-23 Targets v Delivery</a:t>
            </a:r>
          </a:p>
        </p:txBody>
      </p:sp>
    </p:spTree>
    <p:extLst>
      <p:ext uri="{BB962C8B-B14F-4D97-AF65-F5344CB8AC3E}">
        <p14:creationId xmlns:p14="http://schemas.microsoft.com/office/powerpoint/2010/main" val="1285331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B736B4D-485E-4DC1-985D-F1E4A917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C9CB3CB-7B7D-FF7B-6A75-2166AD2C9E0A}"/>
              </a:ext>
            </a:extLst>
          </p:cNvPr>
          <p:cNvGraphicFramePr>
            <a:graphicFrameLocks/>
          </p:cNvGraphicFramePr>
          <p:nvPr/>
        </p:nvGraphicFramePr>
        <p:xfrm>
          <a:off x="1099335" y="1256069"/>
          <a:ext cx="7500135" cy="4345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2">
            <a:extLst>
              <a:ext uri="{FF2B5EF4-FFF2-40B4-BE49-F238E27FC236}">
                <a16:creationId xmlns:a16="http://schemas.microsoft.com/office/drawing/2014/main" id="{0B17D23B-A994-B128-4C1F-57D975AD44BE}"/>
              </a:ext>
            </a:extLst>
          </p:cNvPr>
          <p:cNvSpPr txBox="1"/>
          <p:nvPr/>
        </p:nvSpPr>
        <p:spPr>
          <a:xfrm>
            <a:off x="4338227" y="5210567"/>
            <a:ext cx="1022350" cy="279400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Financial</a:t>
            </a:r>
            <a:r>
              <a:rPr lang="en-GB" sz="1100" baseline="0"/>
              <a:t> Year</a:t>
            </a:r>
          </a:p>
          <a:p>
            <a:endParaRPr lang="en-GB" sz="110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DCBC88E-02AD-FFDA-3E03-4236955D04F1}"/>
              </a:ext>
            </a:extLst>
          </p:cNvPr>
          <p:cNvGraphicFramePr>
            <a:graphicFrameLocks noGrp="1"/>
          </p:cNvGraphicFramePr>
          <p:nvPr/>
        </p:nvGraphicFramePr>
        <p:xfrm>
          <a:off x="9000947" y="1787810"/>
          <a:ext cx="2352853" cy="1220055"/>
        </p:xfrm>
        <a:graphic>
          <a:graphicData uri="http://schemas.openxmlformats.org/drawingml/2006/table">
            <a:tbl>
              <a:tblPr/>
              <a:tblGrid>
                <a:gridCol w="1449357">
                  <a:extLst>
                    <a:ext uri="{9D8B030D-6E8A-4147-A177-3AD203B41FA5}">
                      <a16:colId xmlns:a16="http://schemas.microsoft.com/office/drawing/2014/main" val="3520789034"/>
                    </a:ext>
                  </a:extLst>
                </a:gridCol>
                <a:gridCol w="903496">
                  <a:extLst>
                    <a:ext uri="{9D8B030D-6E8A-4147-A177-3AD203B41FA5}">
                      <a16:colId xmlns:a16="http://schemas.microsoft.com/office/drawing/2014/main" val="3404914279"/>
                    </a:ext>
                  </a:extLst>
                </a:gridCol>
              </a:tblGrid>
              <a:tr h="406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253137"/>
                  </a:ext>
                </a:extLst>
              </a:tr>
              <a:tr h="406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Pay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416014"/>
                  </a:ext>
                </a:extLst>
              </a:tr>
              <a:tr h="406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799976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BCFC04-2AA7-266E-11EC-0B9994F129F2}"/>
              </a:ext>
            </a:extLst>
          </p:cNvPr>
          <p:cNvSpPr/>
          <p:nvPr/>
        </p:nvSpPr>
        <p:spPr>
          <a:xfrm>
            <a:off x="-276837" y="11151"/>
            <a:ext cx="9387281" cy="9368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Cymharydd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 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Gwariant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 2022-23 v 2021-22</a:t>
            </a:r>
          </a:p>
          <a:p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Spend comparator 2022-23 v 2021-22</a:t>
            </a:r>
          </a:p>
        </p:txBody>
      </p:sp>
    </p:spTree>
    <p:extLst>
      <p:ext uri="{BB962C8B-B14F-4D97-AF65-F5344CB8AC3E}">
        <p14:creationId xmlns:p14="http://schemas.microsoft.com/office/powerpoint/2010/main" val="575129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B736B4D-485E-4DC1-985D-F1E4A917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00CB344-D44B-42DD-09B7-1912D0383915}"/>
              </a:ext>
            </a:extLst>
          </p:cNvPr>
          <p:cNvGraphicFramePr>
            <a:graphicFrameLocks/>
          </p:cNvGraphicFramePr>
          <p:nvPr/>
        </p:nvGraphicFramePr>
        <p:xfrm>
          <a:off x="1089059" y="1268859"/>
          <a:ext cx="8815227" cy="394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BCFA5A3-F471-0686-F3E9-49FC820AC47D}"/>
              </a:ext>
            </a:extLst>
          </p:cNvPr>
          <p:cNvSpPr txBox="1"/>
          <p:nvPr/>
        </p:nvSpPr>
        <p:spPr>
          <a:xfrm>
            <a:off x="3791164" y="5214135"/>
            <a:ext cx="398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Financial Year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9E3B2A-02EF-33B0-C6F5-8485D27EFC1C}"/>
              </a:ext>
            </a:extLst>
          </p:cNvPr>
          <p:cNvCxnSpPr/>
          <p:nvPr/>
        </p:nvCxnSpPr>
        <p:spPr>
          <a:xfrm>
            <a:off x="3113070" y="3637049"/>
            <a:ext cx="6226139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C8CD2A8-50C7-93ED-EC94-737ADB2CC0C7}"/>
              </a:ext>
            </a:extLst>
          </p:cNvPr>
          <p:cNvSpPr txBox="1"/>
          <p:nvPr/>
        </p:nvSpPr>
        <p:spPr>
          <a:xfrm>
            <a:off x="9565666" y="3452383"/>
            <a:ext cx="1819170" cy="3693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“Flat” funding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9F5CE4-3949-C54F-A24F-83F877D9F8C8}"/>
              </a:ext>
            </a:extLst>
          </p:cNvPr>
          <p:cNvSpPr/>
          <p:nvPr/>
        </p:nvSpPr>
        <p:spPr>
          <a:xfrm>
            <a:off x="-276837" y="11151"/>
            <a:ext cx="9387281" cy="9368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2023-24 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Buddsoddiad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 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Ariannol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otham"/>
            </a:endParaRPr>
          </a:p>
          <a:p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"/>
              </a:rPr>
              <a:t>2023-24 Financial Investment</a:t>
            </a:r>
          </a:p>
        </p:txBody>
      </p:sp>
    </p:spTree>
    <p:extLst>
      <p:ext uri="{BB962C8B-B14F-4D97-AF65-F5344CB8AC3E}">
        <p14:creationId xmlns:p14="http://schemas.microsoft.com/office/powerpoint/2010/main" val="403683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BDEB70-CA4A-D0B6-26CA-396E411EF3E2}"/>
              </a:ext>
            </a:extLst>
          </p:cNvPr>
          <p:cNvSpPr/>
          <p:nvPr/>
        </p:nvSpPr>
        <p:spPr>
          <a:xfrm>
            <a:off x="-276837" y="11151"/>
            <a:ext cx="9387281" cy="93680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4BE8FF-03A5-9020-AB60-57823E18C7FF}"/>
              </a:ext>
            </a:extLst>
          </p:cNvPr>
          <p:cNvSpPr txBox="1">
            <a:spLocks/>
          </p:cNvSpPr>
          <p:nvPr/>
        </p:nvSpPr>
        <p:spPr>
          <a:xfrm>
            <a:off x="-37751" y="0"/>
            <a:ext cx="890910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Edrych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i’r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dyfodol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at 22/23</a:t>
            </a:r>
          </a:p>
          <a:p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Looking Ahead to 22/23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0023CA0-223F-9C02-C62B-63C92837FE97}"/>
              </a:ext>
            </a:extLst>
          </p:cNvPr>
          <p:cNvSpPr/>
          <p:nvPr/>
        </p:nvSpPr>
        <p:spPr>
          <a:xfrm>
            <a:off x="435859" y="1336714"/>
            <a:ext cx="11031891" cy="5084956"/>
          </a:xfrm>
          <a:prstGeom prst="roundRect">
            <a:avLst/>
          </a:prstGeom>
          <a:noFill/>
          <a:ln w="76200">
            <a:solidFill>
              <a:srgbClr val="0091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C45F4EB5-FFB2-0AE8-B61C-4FBE57A673D2}"/>
              </a:ext>
            </a:extLst>
          </p:cNvPr>
          <p:cNvSpPr txBox="1">
            <a:spLocks/>
          </p:cNvSpPr>
          <p:nvPr/>
        </p:nvSpPr>
        <p:spPr>
          <a:xfrm>
            <a:off x="924242" y="1725471"/>
            <a:ext cx="10199560" cy="43313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325083"/>
                </a:solidFill>
              </a:rPr>
              <a:t>Developing a coherent response to</a:t>
            </a:r>
          </a:p>
          <a:p>
            <a:pPr lvl="1"/>
            <a:r>
              <a:rPr lang="en-GB" sz="2000" dirty="0">
                <a:solidFill>
                  <a:srgbClr val="325083"/>
                </a:solidFill>
              </a:rPr>
              <a:t>Financial Recovery</a:t>
            </a:r>
          </a:p>
          <a:p>
            <a:pPr lvl="1"/>
            <a:r>
              <a:rPr lang="en-GB" sz="2000" dirty="0">
                <a:solidFill>
                  <a:srgbClr val="325083"/>
                </a:solidFill>
              </a:rPr>
              <a:t>Duty of Quality and Candour</a:t>
            </a:r>
          </a:p>
          <a:p>
            <a:pPr lvl="1"/>
            <a:r>
              <a:rPr lang="en-GB" sz="2000" dirty="0">
                <a:solidFill>
                  <a:srgbClr val="325083"/>
                </a:solidFill>
              </a:rPr>
              <a:t>National Workforce Implementation Plan and non pay measures from pay settlements</a:t>
            </a:r>
          </a:p>
          <a:p>
            <a:r>
              <a:rPr lang="en-GB" sz="2400" dirty="0">
                <a:solidFill>
                  <a:srgbClr val="325083"/>
                </a:solidFill>
              </a:rPr>
              <a:t>Implementing Education and Training Plan for 23/24 effectively</a:t>
            </a:r>
          </a:p>
          <a:p>
            <a:r>
              <a:rPr lang="en-GB" sz="2400" dirty="0">
                <a:solidFill>
                  <a:srgbClr val="325083"/>
                </a:solidFill>
              </a:rPr>
              <a:t>Securing investment for the Education and Training Plan for 24/25  </a:t>
            </a:r>
          </a:p>
          <a:p>
            <a:r>
              <a:rPr lang="en-GB" sz="2400" dirty="0">
                <a:solidFill>
                  <a:srgbClr val="325083"/>
                </a:solidFill>
              </a:rPr>
              <a:t>New areas of work including Retention, CPD, psychology, More than Just Words </a:t>
            </a:r>
          </a:p>
          <a:p>
            <a:r>
              <a:rPr lang="en-GB" sz="2400" dirty="0">
                <a:solidFill>
                  <a:srgbClr val="325083"/>
                </a:solidFill>
              </a:rPr>
              <a:t>Delivering on strategic workforce plans</a:t>
            </a:r>
          </a:p>
          <a:p>
            <a:r>
              <a:rPr lang="en-GB" sz="2400" dirty="0">
                <a:solidFill>
                  <a:srgbClr val="325083"/>
                </a:solidFill>
              </a:rPr>
              <a:t>Keeping an eye on the Long Term Workforce Plan in NHS England</a:t>
            </a:r>
          </a:p>
          <a:p>
            <a:r>
              <a:rPr lang="en-GB" sz="2400" dirty="0">
                <a:solidFill>
                  <a:srgbClr val="325083"/>
                </a:solidFill>
              </a:rPr>
              <a:t>Continuing to develop HEIW as an organisation to maximise our impact and value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tabLst>
                <a:tab pos="228600" algn="l"/>
              </a:tabLst>
            </a:pPr>
            <a:endParaRPr lang="en-GB" sz="1900" dirty="0">
              <a:solidFill>
                <a:srgbClr val="325083"/>
              </a:solidFill>
              <a:latin typeface="Gotham 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31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1271583" y="928328"/>
            <a:ext cx="964882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Diolch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i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bawb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sydd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wedi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cymhorthi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AaGIC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dros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y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flwyddyn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ddiwethaf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, a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diolch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am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eich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amser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4000" b="1" dirty="0" err="1">
                <a:solidFill>
                  <a:prstClr val="black"/>
                </a:solidFill>
                <a:latin typeface="Gotham" panose="02000504050000020004" pitchFamily="2" charset="0"/>
              </a:rPr>
              <a:t>heddiw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.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Thank</a:t>
            </a:r>
            <a:r>
              <a:rPr lang="en-GB" sz="4000" b="1" dirty="0">
                <a:solidFill>
                  <a:prstClr val="black"/>
                </a:solidFill>
                <a:latin typeface="Gotham" panose="02000504050000020004" pitchFamily="2" charset="0"/>
              </a:rPr>
              <a:t>s to everyone who has supported HEIW over the last year, and thanks for your time today.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79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2501308" y="1002009"/>
            <a:ext cx="718937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err="1">
                <a:latin typeface="Gotham" panose="02000504050000020004" pitchFamily="2" charset="0"/>
              </a:rPr>
              <a:t>Cyflwyniad</a:t>
            </a:r>
            <a:r>
              <a:rPr lang="en-GB" sz="4800" b="1" dirty="0">
                <a:latin typeface="Gotham" panose="02000504050000020004" pitchFamily="2" charset="0"/>
              </a:rPr>
              <a:t> y </a:t>
            </a:r>
            <a:r>
              <a:rPr lang="en-GB" sz="4800" b="1" dirty="0" err="1">
                <a:latin typeface="Gotham" panose="02000504050000020004" pitchFamily="2" charset="0"/>
              </a:rPr>
              <a:t>Cadeirydd</a:t>
            </a:r>
            <a:endParaRPr lang="en-GB" sz="4800" b="1" dirty="0">
              <a:latin typeface="Gotham" panose="02000504050000020004" pitchFamily="2" charset="0"/>
            </a:endParaRPr>
          </a:p>
          <a:p>
            <a:pPr algn="ctr"/>
            <a:r>
              <a:rPr lang="en-GB" sz="4800" b="1" dirty="0">
                <a:latin typeface="Gotham" panose="02000504050000020004" pitchFamily="2" charset="0"/>
              </a:rPr>
              <a:t>a </a:t>
            </a:r>
            <a:r>
              <a:rPr lang="en-GB" sz="4800" b="1" dirty="0" err="1">
                <a:latin typeface="Gotham" panose="02000504050000020004" pitchFamily="2" charset="0"/>
              </a:rPr>
              <a:t>Chroeso</a:t>
            </a:r>
            <a:endParaRPr lang="en-GB" sz="4800" b="1" dirty="0">
              <a:latin typeface="Gotham" panose="02000504050000020004" pitchFamily="2" charset="0"/>
            </a:endParaRPr>
          </a:p>
          <a:p>
            <a:pPr algn="ctr"/>
            <a:r>
              <a:rPr lang="en-GB" sz="4800" b="1" dirty="0">
                <a:latin typeface="Gotham" panose="02000504050000020004" pitchFamily="2" charset="0"/>
              </a:rPr>
              <a:t>Chair’s Introduction </a:t>
            </a:r>
          </a:p>
          <a:p>
            <a:pPr algn="ctr"/>
            <a:r>
              <a:rPr lang="en-GB" sz="4800" b="1" dirty="0">
                <a:latin typeface="Gotham" panose="02000504050000020004" pitchFamily="2" charset="0"/>
              </a:rPr>
              <a:t>and Welcome</a:t>
            </a:r>
          </a:p>
          <a:p>
            <a:pPr algn="ctr"/>
            <a:r>
              <a:rPr lang="en-GB" sz="4800" b="1" dirty="0">
                <a:latin typeface="Gotham" panose="02000504050000020004" pitchFamily="2" charset="0"/>
              </a:rPr>
              <a:t>Dr CDV Jones </a:t>
            </a: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dirty="0">
              <a:latin typeface="Gotham" panose="02000504050000020004" pitchFamily="2" charset="0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66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1704970" y="1720840"/>
            <a:ext cx="87820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Argymhelliad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– I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dderbyn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a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chymeradwyo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Adroddiad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Blynyddol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22/23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AaGIC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600" b="1" dirty="0">
              <a:solidFill>
                <a:prstClr val="black"/>
              </a:solidFill>
              <a:latin typeface="Gotham" panose="02000504050000020004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Recommendation – To receive and approve the HEIW Annual Report 22/23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73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1831094" y="1919637"/>
            <a:ext cx="87820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>
                <a:solidFill>
                  <a:prstClr val="black"/>
                </a:solidFill>
                <a:latin typeface="Gotham" panose="02000504050000020004" pitchFamily="2" charset="0"/>
              </a:rPr>
              <a:t>I </a:t>
            </a:r>
            <a:r>
              <a:rPr lang="en-GB" sz="3600" b="1" dirty="0" err="1">
                <a:solidFill>
                  <a:prstClr val="black"/>
                </a:solidFill>
                <a:latin typeface="Gotham" panose="02000504050000020004" pitchFamily="2" charset="0"/>
              </a:rPr>
              <a:t>ystyried</a:t>
            </a:r>
            <a:r>
              <a:rPr lang="en-GB" sz="3600" b="1" dirty="0">
                <a:solidFill>
                  <a:prstClr val="black"/>
                </a:solidFill>
                <a:latin typeface="Gotham" panose="02000504050000020004" pitchFamily="2" charset="0"/>
              </a:rPr>
              <a:t> </a:t>
            </a:r>
            <a:r>
              <a:rPr lang="en-GB" sz="3600" b="1" dirty="0" err="1">
                <a:solidFill>
                  <a:prstClr val="black"/>
                </a:solidFill>
                <a:latin typeface="Gotham" panose="02000504050000020004" pitchFamily="2" charset="0"/>
              </a:rPr>
              <a:t>cwestiynau</a:t>
            </a:r>
            <a:r>
              <a:rPr lang="en-GB" sz="3600" b="1" dirty="0">
                <a:solidFill>
                  <a:prstClr val="black"/>
                </a:solidFill>
                <a:latin typeface="Gotham" panose="02000504050000020004" pitchFamily="2" charset="0"/>
              </a:rPr>
              <a:t> a </a:t>
            </a:r>
            <a:r>
              <a:rPr lang="en-GB" sz="3600" b="1" dirty="0" err="1">
                <a:solidFill>
                  <a:prstClr val="black"/>
                </a:solidFill>
                <a:latin typeface="Gotham" panose="02000504050000020004" pitchFamily="2" charset="0"/>
              </a:rPr>
              <a:t>sylwadau</a:t>
            </a:r>
            <a:endParaRPr lang="en-GB" sz="3600" b="1" dirty="0">
              <a:solidFill>
                <a:prstClr val="black"/>
              </a:solidFill>
              <a:latin typeface="Gotham" panose="02000504050000020004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err="1">
                <a:solidFill>
                  <a:prstClr val="black"/>
                </a:solidFill>
                <a:latin typeface="Gotham" panose="02000504050000020004" pitchFamily="2" charset="0"/>
              </a:rPr>
              <a:t>Cadeirydd</a:t>
            </a:r>
            <a:endParaRPr lang="en-GB" sz="3600" b="1" dirty="0">
              <a:solidFill>
                <a:prstClr val="black"/>
              </a:solidFill>
              <a:latin typeface="Gotham" panose="02000504050000020004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To consider questions and comments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>
                <a:solidFill>
                  <a:prstClr val="black"/>
                </a:solidFill>
                <a:latin typeface="Gotham" panose="02000504050000020004" pitchFamily="2" charset="0"/>
              </a:rPr>
              <a:t>Chairman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314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1704970" y="1203073"/>
            <a:ext cx="87820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Arddangosiad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Cyhoeddus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Public Showcase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9FCB6D-E543-71DA-C866-F945CE7B6CC1}"/>
              </a:ext>
            </a:extLst>
          </p:cNvPr>
          <p:cNvSpPr txBox="1"/>
          <p:nvPr/>
        </p:nvSpPr>
        <p:spPr>
          <a:xfrm>
            <a:off x="2009770" y="2286886"/>
            <a:ext cx="87820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Y T</a:t>
            </a:r>
            <a:r>
              <a:rPr kumimoji="0" lang="cy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ŷ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Dysgu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prstClr val="black"/>
                </a:solidFill>
                <a:latin typeface="Gotham" panose="02000504050000020004" pitchFamily="2" charset="0"/>
              </a:rPr>
              <a:t>Advanced Clinical Leadership Programme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prstClr val="black"/>
                </a:solidFill>
                <a:latin typeface="Gotham" panose="02000504050000020004" pitchFamily="2" charset="0"/>
              </a:rPr>
              <a:t>HEIW Simulation Strategy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677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2501308" y="1703365"/>
            <a:ext cx="71893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>
                <a:latin typeface="Gotham" panose="02000504050000020004" pitchFamily="2" charset="0"/>
              </a:rPr>
              <a:t>Fideo</a:t>
            </a:r>
            <a:r>
              <a:rPr lang="en-GB" sz="5400" b="1" dirty="0">
                <a:latin typeface="Gotham" panose="02000504050000020004" pitchFamily="2" charset="0"/>
              </a:rPr>
              <a:t> </a:t>
            </a:r>
            <a:r>
              <a:rPr lang="en-GB" sz="5400" b="1" dirty="0" err="1">
                <a:latin typeface="Gotham" panose="02000504050000020004" pitchFamily="2" charset="0"/>
              </a:rPr>
              <a:t>Uchafbwyntiau</a:t>
            </a:r>
            <a:endParaRPr lang="en-GB" sz="5400" b="1" dirty="0">
              <a:latin typeface="Gotham" panose="02000504050000020004" pitchFamily="2" charset="0"/>
            </a:endParaRPr>
          </a:p>
          <a:p>
            <a:pPr algn="ctr"/>
            <a:r>
              <a:rPr lang="en-GB" sz="5400" b="1" dirty="0">
                <a:latin typeface="Gotham" panose="02000504050000020004" pitchFamily="2" charset="0"/>
              </a:rPr>
              <a:t>22/23</a:t>
            </a:r>
          </a:p>
          <a:p>
            <a:pPr algn="ctr"/>
            <a:r>
              <a:rPr lang="en-GB" sz="5400" b="1" dirty="0">
                <a:latin typeface="Gotham" panose="02000504050000020004" pitchFamily="2" charset="0"/>
              </a:rPr>
              <a:t>Highlights of 22/23</a:t>
            </a:r>
          </a:p>
          <a:p>
            <a:pPr algn="ctr"/>
            <a:r>
              <a:rPr lang="en-GB" sz="5400" b="1" dirty="0">
                <a:latin typeface="Gotham" panose="02000504050000020004" pitchFamily="2" charset="0"/>
              </a:rPr>
              <a:t>video</a:t>
            </a: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b="1" dirty="0">
              <a:latin typeface="Gotham" panose="02000504050000020004" pitchFamily="2" charset="0"/>
            </a:endParaRPr>
          </a:p>
          <a:p>
            <a:pPr algn="ctr"/>
            <a:endParaRPr lang="en-GB" dirty="0">
              <a:latin typeface="Gotham" panose="02000504050000020004" pitchFamily="2" charset="0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6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32BB0CC-9832-3CA2-44CF-9659C33A6BE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4912925"/>
              </p:ext>
            </p:extLst>
          </p:nvPr>
        </p:nvGraphicFramePr>
        <p:xfrm>
          <a:off x="295275" y="1123950"/>
          <a:ext cx="5581650" cy="485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EAE122-5BFB-A1AA-73C5-F78A7C36B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9325" y="1252059"/>
            <a:ext cx="5732040" cy="5348503"/>
          </a:xfrm>
        </p:spPr>
        <p:txBody>
          <a:bodyPr>
            <a:normAutofit/>
          </a:bodyPr>
          <a:lstStyle/>
          <a:p>
            <a:r>
              <a:rPr lang="en-GB" dirty="0"/>
              <a:t>Part of NHS family</a:t>
            </a:r>
          </a:p>
          <a:p>
            <a:r>
              <a:rPr lang="en-GB" dirty="0"/>
              <a:t>System role - involved in Welsh Partnership Forum, National Programmes, Peer Groups </a:t>
            </a:r>
          </a:p>
          <a:p>
            <a:r>
              <a:rPr lang="en-GB" dirty="0"/>
              <a:t>Social Care Wales</a:t>
            </a:r>
          </a:p>
          <a:p>
            <a:r>
              <a:rPr lang="en-GB" dirty="0"/>
              <a:t>Strategic, commissioning and contractual relationships with education providers</a:t>
            </a:r>
          </a:p>
          <a:p>
            <a:r>
              <a:rPr lang="en-GB" dirty="0"/>
              <a:t>Targeted engagement and consultations </a:t>
            </a:r>
          </a:p>
          <a:p>
            <a:r>
              <a:rPr lang="en-GB" dirty="0"/>
              <a:t>Political Briefings</a:t>
            </a:r>
          </a:p>
          <a:p>
            <a:r>
              <a:rPr lang="en-GB" dirty="0"/>
              <a:t>Stakeholder Bulletin</a:t>
            </a:r>
          </a:p>
          <a:p>
            <a:r>
              <a:rPr lang="en-GB" b="1" dirty="0">
                <a:solidFill>
                  <a:schemeClr val="tx1"/>
                </a:solidFill>
              </a:rPr>
              <a:t>Stakeholder Reference Group</a:t>
            </a:r>
          </a:p>
          <a:p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D2CF576-FBB3-D9DE-0522-B8B5E16C2983}"/>
              </a:ext>
            </a:extLst>
          </p:cNvPr>
          <p:cNvSpPr/>
          <p:nvPr/>
        </p:nvSpPr>
        <p:spPr>
          <a:xfrm>
            <a:off x="0" y="16603"/>
            <a:ext cx="8562192" cy="1107347"/>
          </a:xfrm>
          <a:prstGeom prst="round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Diolch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i’n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partneriaid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Thank you to our partners</a:t>
            </a:r>
          </a:p>
        </p:txBody>
      </p:sp>
    </p:spTree>
    <p:extLst>
      <p:ext uri="{BB962C8B-B14F-4D97-AF65-F5344CB8AC3E}">
        <p14:creationId xmlns:p14="http://schemas.microsoft.com/office/powerpoint/2010/main" val="3998984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D0D68A4-BD1D-7652-A2A1-61556946CFF0}"/>
              </a:ext>
            </a:extLst>
          </p:cNvPr>
          <p:cNvSpPr/>
          <p:nvPr/>
        </p:nvSpPr>
        <p:spPr>
          <a:xfrm>
            <a:off x="781573" y="578840"/>
            <a:ext cx="10628852" cy="565418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C5019-983B-BDF2-FAE4-DCF80E26BC5F}"/>
              </a:ext>
            </a:extLst>
          </p:cNvPr>
          <p:cNvSpPr txBox="1"/>
          <p:nvPr/>
        </p:nvSpPr>
        <p:spPr>
          <a:xfrm>
            <a:off x="2501308" y="1608674"/>
            <a:ext cx="71893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Adroddiad</a:t>
            </a: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y </a:t>
            </a:r>
            <a:r>
              <a:rPr kumimoji="0" lang="en-GB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Prif</a:t>
            </a: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  <a:r>
              <a:rPr kumimoji="0" lang="en-GB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Weithredwr</a:t>
            </a:r>
            <a:endParaRPr lang="en-GB" sz="5400" b="1" dirty="0">
              <a:solidFill>
                <a:prstClr val="black"/>
              </a:solidFill>
              <a:latin typeface="Gotham" panose="02000504050000020004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Chief Executive’s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400" b="1" dirty="0">
                <a:solidFill>
                  <a:prstClr val="black"/>
                </a:solidFill>
                <a:latin typeface="Gotham" panose="02000504050000020004" pitchFamily="2" charset="0"/>
              </a:rPr>
              <a:t>Alexandra Howells</a:t>
            </a: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" panose="02000504050000020004" pitchFamily="2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" panose="02000504050000020004" pitchFamily="2" charset="0"/>
              <a:ea typeface="+mn-ea"/>
              <a:cs typeface="+mn-cs"/>
            </a:endParaRPr>
          </a:p>
        </p:txBody>
      </p:sp>
      <p:pic>
        <p:nvPicPr>
          <p:cNvPr id="15" name="Picture 14" descr="A close up of a text&#10;&#10;Description automatically generated">
            <a:extLst>
              <a:ext uri="{FF2B5EF4-FFF2-40B4-BE49-F238E27FC236}">
                <a16:creationId xmlns:a16="http://schemas.microsoft.com/office/drawing/2014/main" id="{B996BD5E-0E52-55D9-1596-63F0377A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425" y="5335957"/>
            <a:ext cx="3245141" cy="52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948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3CD63BEF-34CA-E1E1-D6BD-8958A20BF6B3}"/>
              </a:ext>
            </a:extLst>
          </p:cNvPr>
          <p:cNvSpPr/>
          <p:nvPr/>
        </p:nvSpPr>
        <p:spPr>
          <a:xfrm>
            <a:off x="7199536" y="1538869"/>
            <a:ext cx="4353127" cy="4404732"/>
          </a:xfrm>
          <a:prstGeom prst="ellipse">
            <a:avLst/>
          </a:prstGeom>
          <a:noFill/>
          <a:ln w="38100">
            <a:solidFill>
              <a:srgbClr val="489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9F012EA-4ED8-469F-8F6E-95CD554A1047}"/>
              </a:ext>
            </a:extLst>
          </p:cNvPr>
          <p:cNvSpPr/>
          <p:nvPr/>
        </p:nvSpPr>
        <p:spPr>
          <a:xfrm>
            <a:off x="-276836" y="0"/>
            <a:ext cx="7835317" cy="110734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945248-E95A-4DA0-8B86-2B2A63A6F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910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Am </a:t>
            </a:r>
            <a:r>
              <a:rPr lang="en-GB" sz="4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AaGIC</a:t>
            </a:r>
            <a:br>
              <a:rPr lang="en-GB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</a:br>
            <a:r>
              <a:rPr lang="en-GB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About HEIW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6395171-093E-1503-B3AB-809BE9B8EE88}"/>
              </a:ext>
            </a:extLst>
          </p:cNvPr>
          <p:cNvSpPr/>
          <p:nvPr/>
        </p:nvSpPr>
        <p:spPr>
          <a:xfrm>
            <a:off x="-448325" y="1262638"/>
            <a:ext cx="6819012" cy="1627465"/>
          </a:xfrm>
          <a:prstGeom prst="roundRect">
            <a:avLst/>
          </a:prstGeom>
          <a:solidFill>
            <a:srgbClr val="AFCA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2B1196-59C4-D31B-811A-3B8321F503F3}"/>
              </a:ext>
            </a:extLst>
          </p:cNvPr>
          <p:cNvSpPr/>
          <p:nvPr/>
        </p:nvSpPr>
        <p:spPr>
          <a:xfrm>
            <a:off x="-440514" y="4853440"/>
            <a:ext cx="6819012" cy="1627465"/>
          </a:xfrm>
          <a:prstGeom prst="roundRect">
            <a:avLst/>
          </a:prstGeom>
          <a:solidFill>
            <a:srgbClr val="E52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90B2BE0-98C5-8565-BF51-BE84316FE7F5}"/>
              </a:ext>
            </a:extLst>
          </p:cNvPr>
          <p:cNvSpPr/>
          <p:nvPr/>
        </p:nvSpPr>
        <p:spPr>
          <a:xfrm>
            <a:off x="-440514" y="3019069"/>
            <a:ext cx="6819012" cy="1627465"/>
          </a:xfrm>
          <a:prstGeom prst="roundRect">
            <a:avLst/>
          </a:prstGeom>
          <a:solidFill>
            <a:srgbClr val="ED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C25510-E36A-1586-967C-D77167E950B1}"/>
              </a:ext>
            </a:extLst>
          </p:cNvPr>
          <p:cNvSpPr txBox="1"/>
          <p:nvPr/>
        </p:nvSpPr>
        <p:spPr>
          <a:xfrm>
            <a:off x="0" y="1423360"/>
            <a:ext cx="55322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Gotham" panose="02000504050000020004" pitchFamily="2" charset="0"/>
              </a:rPr>
              <a:t>Vision</a:t>
            </a:r>
          </a:p>
          <a:p>
            <a:endParaRPr lang="en-GB" b="1" dirty="0">
              <a:solidFill>
                <a:schemeClr val="bg1"/>
              </a:solidFill>
              <a:latin typeface="Gotham" panose="02000504050000020004" pitchFamily="2" charset="0"/>
            </a:endParaRPr>
          </a:p>
          <a:p>
            <a:pPr algn="ctr"/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" panose="02000504050000020004" pitchFamily="2" charset="0"/>
                <a:cs typeface="Arial" panose="020B0604020202020204" pitchFamily="34" charset="0"/>
              </a:rPr>
              <a:t>“to develop a workforce that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" panose="02000504050000020004" pitchFamily="2" charset="0"/>
                <a:cs typeface="Arial" panose="020B0604020202020204" pitchFamily="34" charset="0"/>
              </a:rPr>
              <a:t>improves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tham" panose="02000504050000020004" pitchFamily="2" charset="0"/>
                <a:cs typeface="Arial" panose="020B0604020202020204" pitchFamily="34" charset="0"/>
              </a:rPr>
              <a:t> care and population health”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473D13-5806-D39B-FD16-5DD8581E38C2}"/>
              </a:ext>
            </a:extLst>
          </p:cNvPr>
          <p:cNvSpPr txBox="1"/>
          <p:nvPr/>
        </p:nvSpPr>
        <p:spPr>
          <a:xfrm>
            <a:off x="0" y="3053515"/>
            <a:ext cx="5532240" cy="1676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Gotham" panose="02000504050000020004" pitchFamily="2" charset="0"/>
              </a:rPr>
              <a:t>Purpose</a:t>
            </a:r>
          </a:p>
          <a:p>
            <a:endParaRPr lang="en-GB" dirty="0">
              <a:solidFill>
                <a:schemeClr val="bg1"/>
              </a:solidFill>
              <a:latin typeface="Gotham" panose="02000504050000020004" pitchFamily="2" charset="0"/>
            </a:endParaRPr>
          </a:p>
          <a:p>
            <a:pPr marR="0" lvl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“as part of the NHS, to work with partners to plan, develop, educate and train the current and future workforce”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4198F3-DD34-6639-AB90-834F9FED15B3}"/>
              </a:ext>
            </a:extLst>
          </p:cNvPr>
          <p:cNvSpPr txBox="1"/>
          <p:nvPr/>
        </p:nvSpPr>
        <p:spPr>
          <a:xfrm>
            <a:off x="0" y="4928508"/>
            <a:ext cx="602072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Gotham" panose="02000504050000020004" pitchFamily="2" charset="0"/>
              </a:rPr>
              <a:t>Added Value</a:t>
            </a:r>
          </a:p>
          <a:p>
            <a:pPr algn="ctr"/>
            <a:endParaRPr lang="en-GB" dirty="0">
              <a:solidFill>
                <a:schemeClr val="bg1"/>
              </a:solidFill>
              <a:latin typeface="Gotham" panose="02000504050000020004" pitchFamily="2" charset="0"/>
            </a:endParaRPr>
          </a:p>
          <a:p>
            <a:pPr algn="ctr"/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“is to address strategic and specialist workforce opportunities and risks that affect workforce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demand and supply,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through our statutory functions”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otham" panose="02000504050000020004" pitchFamily="2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D33429B-4549-8AA8-55C5-9965AEDC0D0E}"/>
              </a:ext>
            </a:extLst>
          </p:cNvPr>
          <p:cNvSpPr/>
          <p:nvPr/>
        </p:nvSpPr>
        <p:spPr>
          <a:xfrm>
            <a:off x="8392493" y="1107347"/>
            <a:ext cx="1940312" cy="1054490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Education &amp; Training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46C3169-3275-BC24-5536-3FC7F1CF0B83}"/>
              </a:ext>
            </a:extLst>
          </p:cNvPr>
          <p:cNvSpPr/>
          <p:nvPr/>
        </p:nvSpPr>
        <p:spPr>
          <a:xfrm>
            <a:off x="9866594" y="5267484"/>
            <a:ext cx="1940312" cy="1054490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Careers and Widening Access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C8B3750-EAA2-6301-3F84-35F2844C7400}"/>
              </a:ext>
            </a:extLst>
          </p:cNvPr>
          <p:cNvSpPr/>
          <p:nvPr/>
        </p:nvSpPr>
        <p:spPr>
          <a:xfrm>
            <a:off x="7141240" y="5267484"/>
            <a:ext cx="1940312" cy="1054490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Workforce Transformation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98D584F-BFF8-E351-3F56-7AFD6E0AAA79}"/>
              </a:ext>
            </a:extLst>
          </p:cNvPr>
          <p:cNvSpPr/>
          <p:nvPr/>
        </p:nvSpPr>
        <p:spPr>
          <a:xfrm>
            <a:off x="10086975" y="2901755"/>
            <a:ext cx="2049270" cy="1054490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Workforce Strategy, Planning &amp; Insights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B3B2AAF-28C2-40BE-DEF8-91F53D3C5076}"/>
              </a:ext>
            </a:extLst>
          </p:cNvPr>
          <p:cNvSpPr/>
          <p:nvPr/>
        </p:nvSpPr>
        <p:spPr>
          <a:xfrm>
            <a:off x="6588325" y="2901755"/>
            <a:ext cx="1940312" cy="1054490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Culture and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4222630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994BA1-9F41-57D2-98CA-271F0B8F11C3}"/>
              </a:ext>
            </a:extLst>
          </p:cNvPr>
          <p:cNvSpPr/>
          <p:nvPr/>
        </p:nvSpPr>
        <p:spPr>
          <a:xfrm>
            <a:off x="0" y="55356"/>
            <a:ext cx="8562192" cy="110734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1937F6-56E2-13FF-4A3E-ABFF34B38F0F}"/>
              </a:ext>
            </a:extLst>
          </p:cNvPr>
          <p:cNvSpPr txBox="1"/>
          <p:nvPr/>
        </p:nvSpPr>
        <p:spPr>
          <a:xfrm>
            <a:off x="210207" y="0"/>
            <a:ext cx="87230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Adolygiad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o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uchafbwyntiau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22/23</a:t>
            </a:r>
          </a:p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Review of 22/23- Highlights</a:t>
            </a:r>
            <a:r>
              <a:rPr lang="en-GB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endParaRPr lang="en-GB" sz="4400" dirty="0">
              <a:latin typeface="Gotham "/>
            </a:endParaRP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B03FFD58-814B-1972-843D-54BF8C4F93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0337130"/>
              </p:ext>
            </p:extLst>
          </p:nvPr>
        </p:nvGraphicFramePr>
        <p:xfrm>
          <a:off x="838200" y="931862"/>
          <a:ext cx="10515600" cy="5651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5906FF49-F1EC-07C9-6FD1-351C11943005}"/>
              </a:ext>
            </a:extLst>
          </p:cNvPr>
          <p:cNvSpPr/>
          <p:nvPr/>
        </p:nvSpPr>
        <p:spPr>
          <a:xfrm>
            <a:off x="9423988" y="4777159"/>
            <a:ext cx="434340" cy="429261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200A8E52-AEF6-910F-66DE-A7E110EA7C5C}"/>
              </a:ext>
            </a:extLst>
          </p:cNvPr>
          <p:cNvSpPr/>
          <p:nvPr/>
        </p:nvSpPr>
        <p:spPr>
          <a:xfrm>
            <a:off x="5439285" y="2980915"/>
            <a:ext cx="434340" cy="429261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9C08EA17-685F-B1CB-2177-60B850F527D0}"/>
              </a:ext>
            </a:extLst>
          </p:cNvPr>
          <p:cNvSpPr/>
          <p:nvPr/>
        </p:nvSpPr>
        <p:spPr>
          <a:xfrm>
            <a:off x="10919460" y="1316564"/>
            <a:ext cx="434340" cy="429261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56CD2E53-6753-2652-F68C-5C55623E2A67}"/>
              </a:ext>
            </a:extLst>
          </p:cNvPr>
          <p:cNvSpPr/>
          <p:nvPr/>
        </p:nvSpPr>
        <p:spPr>
          <a:xfrm>
            <a:off x="11406606" y="5483755"/>
            <a:ext cx="434340" cy="429261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D46AB6-530A-DB78-EC05-D9DB6D22705B}"/>
              </a:ext>
            </a:extLst>
          </p:cNvPr>
          <p:cNvSpPr txBox="1"/>
          <p:nvPr/>
        </p:nvSpPr>
        <p:spPr>
          <a:xfrm>
            <a:off x="10426387" y="5913016"/>
            <a:ext cx="1835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otham "/>
              </a:rPr>
              <a:t>Show case presentations will follow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916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68CCB70-F82F-4206-71C9-0A20C0406115}"/>
              </a:ext>
            </a:extLst>
          </p:cNvPr>
          <p:cNvSpPr/>
          <p:nvPr/>
        </p:nvSpPr>
        <p:spPr>
          <a:xfrm>
            <a:off x="-276836" y="11151"/>
            <a:ext cx="7270595" cy="14385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D6E381-63B1-E8C8-F211-7D8EDD17804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192520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Datblygu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Cynlluniau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Gweithlu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Strategol</a:t>
            </a:r>
            <a:endParaRPr lang="en-GB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Gotham "/>
            </a:endParaRPr>
          </a:p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Developing Strategic Workforce Plans </a:t>
            </a:r>
            <a:endParaRPr lang="en-GB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Gotham 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DA478-E448-EE61-8606-E8ED8CEA8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55" y="2843794"/>
            <a:ext cx="4999153" cy="29994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E8BF42-45BE-E80F-52DB-53A46D6E3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985" y="2185918"/>
            <a:ext cx="5073506" cy="467208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2875896-2FA6-1DD6-8987-3E21B4D5AA7A}"/>
              </a:ext>
            </a:extLst>
          </p:cNvPr>
          <p:cNvSpPr/>
          <p:nvPr/>
        </p:nvSpPr>
        <p:spPr>
          <a:xfrm>
            <a:off x="351969" y="1683834"/>
            <a:ext cx="5426927" cy="5084956"/>
          </a:xfrm>
          <a:prstGeom prst="roundRect">
            <a:avLst/>
          </a:prstGeom>
          <a:noFill/>
          <a:ln w="76200">
            <a:solidFill>
              <a:srgbClr val="ED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F72F888-2BC1-72AF-A267-0EED828D3333}"/>
              </a:ext>
            </a:extLst>
          </p:cNvPr>
          <p:cNvSpPr/>
          <p:nvPr/>
        </p:nvSpPr>
        <p:spPr>
          <a:xfrm>
            <a:off x="6498275" y="1683834"/>
            <a:ext cx="5426927" cy="5084956"/>
          </a:xfrm>
          <a:prstGeom prst="roundRect">
            <a:avLst/>
          </a:prstGeom>
          <a:noFill/>
          <a:ln w="76200">
            <a:solidFill>
              <a:srgbClr val="ED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EC977B-7BD5-5F8E-B302-0178D1CFE605}"/>
              </a:ext>
            </a:extLst>
          </p:cNvPr>
          <p:cNvSpPr txBox="1"/>
          <p:nvPr/>
        </p:nvSpPr>
        <p:spPr>
          <a:xfrm>
            <a:off x="1116616" y="1815095"/>
            <a:ext cx="3897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otham "/>
              </a:rPr>
              <a:t>Ten Year Workforce Strategy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D969FA-1C81-D6FF-24C9-81A63229FB62}"/>
              </a:ext>
            </a:extLst>
          </p:cNvPr>
          <p:cNvSpPr txBox="1"/>
          <p:nvPr/>
        </p:nvSpPr>
        <p:spPr>
          <a:xfrm>
            <a:off x="7370956" y="1815095"/>
            <a:ext cx="3897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otham "/>
              </a:rPr>
              <a:t>Methodology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63E7CB-E517-343C-7C1F-A2BCB21A43C0}"/>
              </a:ext>
            </a:extLst>
          </p:cNvPr>
          <p:cNvSpPr txBox="1"/>
          <p:nvPr/>
        </p:nvSpPr>
        <p:spPr>
          <a:xfrm>
            <a:off x="7642371" y="385894"/>
            <a:ext cx="3548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Mental health, Pharmacy, Primary Care, Perinatal, Nursing, Dental, Diagnostics, Genomics</a:t>
            </a:r>
          </a:p>
        </p:txBody>
      </p:sp>
    </p:spTree>
    <p:extLst>
      <p:ext uri="{BB962C8B-B14F-4D97-AF65-F5344CB8AC3E}">
        <p14:creationId xmlns:p14="http://schemas.microsoft.com/office/powerpoint/2010/main" val="1106625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468DDF-FA48-BACD-D568-8BF48593B17F}"/>
              </a:ext>
            </a:extLst>
          </p:cNvPr>
          <p:cNvSpPr/>
          <p:nvPr/>
        </p:nvSpPr>
        <p:spPr>
          <a:xfrm>
            <a:off x="-276837" y="11151"/>
            <a:ext cx="8316865" cy="10593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4C2CD0-8BC5-B2A8-D1FF-F4D3F654B73F}"/>
              </a:ext>
            </a:extLst>
          </p:cNvPr>
          <p:cNvSpPr txBox="1">
            <a:spLocks/>
          </p:cNvSpPr>
          <p:nvPr/>
        </p:nvSpPr>
        <p:spPr>
          <a:xfrm>
            <a:off x="0" y="11151"/>
            <a:ext cx="780585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Uchafbwyntiau</a:t>
            </a:r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 </a:t>
            </a:r>
            <a:r>
              <a:rPr lang="en-GB" sz="3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Comisiynu</a:t>
            </a:r>
            <a:endParaRPr lang="en-GB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Gotham "/>
            </a:endParaRPr>
          </a:p>
          <a:p>
            <a:r>
              <a:rPr lang="en-GB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Gotham "/>
              </a:rPr>
              <a:t>Commissioning Highlights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4B5A8B5-934A-571D-B4FC-B561E62E5465}"/>
              </a:ext>
            </a:extLst>
          </p:cNvPr>
          <p:cNvSpPr/>
          <p:nvPr/>
        </p:nvSpPr>
        <p:spPr>
          <a:xfrm>
            <a:off x="84776" y="1029702"/>
            <a:ext cx="2923896" cy="5817147"/>
          </a:xfrm>
          <a:prstGeom prst="roundRect">
            <a:avLst/>
          </a:prstGeom>
          <a:solidFill>
            <a:srgbClr val="E52E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9141933-C0FE-B174-020D-6DC9D9ACFD62}"/>
              </a:ext>
            </a:extLst>
          </p:cNvPr>
          <p:cNvSpPr/>
          <p:nvPr/>
        </p:nvSpPr>
        <p:spPr>
          <a:xfrm>
            <a:off x="3116335" y="1029702"/>
            <a:ext cx="2923896" cy="6000788"/>
          </a:xfrm>
          <a:prstGeom prst="roundRect">
            <a:avLst/>
          </a:prstGeom>
          <a:solidFill>
            <a:srgbClr val="AFCA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CB7EB94-A8A6-9324-D0AF-D37E35E1E85D}"/>
              </a:ext>
            </a:extLst>
          </p:cNvPr>
          <p:cNvSpPr/>
          <p:nvPr/>
        </p:nvSpPr>
        <p:spPr>
          <a:xfrm>
            <a:off x="6200320" y="1073412"/>
            <a:ext cx="2923896" cy="6000788"/>
          </a:xfrm>
          <a:prstGeom prst="roundRect">
            <a:avLst/>
          </a:prstGeom>
          <a:solidFill>
            <a:srgbClr val="ED8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963D8D7-6C8F-876B-F39F-BA8D3D25AEEE}"/>
              </a:ext>
            </a:extLst>
          </p:cNvPr>
          <p:cNvSpPr/>
          <p:nvPr/>
        </p:nvSpPr>
        <p:spPr>
          <a:xfrm>
            <a:off x="9268104" y="1029702"/>
            <a:ext cx="2923896" cy="6000788"/>
          </a:xfrm>
          <a:prstGeom prst="roundRect">
            <a:avLst/>
          </a:prstGeom>
          <a:solidFill>
            <a:srgbClr val="489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CA506D-1345-39F7-28AB-8D277D7FD6F9}"/>
              </a:ext>
            </a:extLst>
          </p:cNvPr>
          <p:cNvSpPr txBox="1"/>
          <p:nvPr/>
        </p:nvSpPr>
        <p:spPr>
          <a:xfrm>
            <a:off x="3125759" y="1035851"/>
            <a:ext cx="284633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chemeClr val="bg1"/>
                </a:solidFill>
                <a:latin typeface="Gotham "/>
                <a:cs typeface="Arial"/>
              </a:rPr>
              <a:t>Pharmacy</a:t>
            </a:r>
          </a:p>
          <a:p>
            <a:pPr algn="ctr"/>
            <a:endParaRPr lang="en-GB" b="1" u="sng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109 pharmacy trainees have now completed.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b="1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Overall pass rate for Wales is 88.4% above the </a:t>
            </a:r>
            <a:r>
              <a:rPr lang="en-GB" b="1" kern="1200" dirty="0" err="1">
                <a:solidFill>
                  <a:schemeClr val="bg1"/>
                </a:solidFill>
                <a:latin typeface="Gotham "/>
                <a:cs typeface="Arial"/>
              </a:rPr>
              <a:t>GPhC</a:t>
            </a: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 average of 80%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b="1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65 of 100 trainees have stated an intention to get their first job in Wales.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b="1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Pre registration Pharmacy Technicians, new high of 83 trainees </a:t>
            </a:r>
            <a:r>
              <a:rPr lang="en-GB" b="1" kern="1200" dirty="0" err="1">
                <a:solidFill>
                  <a:schemeClr val="bg1"/>
                </a:solidFill>
                <a:latin typeface="Gotham "/>
                <a:cs typeface="Arial"/>
              </a:rPr>
              <a:t>yr</a:t>
            </a:r>
            <a:r>
              <a:rPr lang="en-GB" b="1" kern="1200" dirty="0">
                <a:solidFill>
                  <a:schemeClr val="bg1"/>
                </a:solidFill>
                <a:latin typeface="Gotham "/>
                <a:cs typeface="Arial"/>
              </a:rPr>
              <a:t> 1 of the new Level 4 programme</a:t>
            </a:r>
          </a:p>
          <a:p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5D7F61-EBF4-D6E9-6DE3-9F71A8456B1E}"/>
              </a:ext>
            </a:extLst>
          </p:cNvPr>
          <p:cNvSpPr txBox="1"/>
          <p:nvPr/>
        </p:nvSpPr>
        <p:spPr>
          <a:xfrm>
            <a:off x="61257" y="1004844"/>
            <a:ext cx="306450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>
                <a:solidFill>
                  <a:schemeClr val="bg1"/>
                </a:solidFill>
                <a:latin typeface="Gotham "/>
                <a:cs typeface="Arial"/>
              </a:rPr>
              <a:t>Health Professional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/>
                </a:solidFill>
                <a:latin typeface="Gotham "/>
                <a:cs typeface="Arial"/>
              </a:rPr>
              <a:t>Ninth consecutive year education and training  budgets have increased</a:t>
            </a:r>
          </a:p>
          <a:p>
            <a:pPr lvl="0">
              <a:spcBef>
                <a:spcPts val="0"/>
              </a:spcBef>
            </a:pPr>
            <a:endParaRPr lang="en-GB" sz="1600" b="1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/>
                </a:solidFill>
                <a:latin typeface="Gotham "/>
                <a:cs typeface="Arial"/>
              </a:rPr>
              <a:t>Many programmes delivering as planned – exception is nursing in line with trends across UK.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/>
                </a:solidFill>
                <a:latin typeface="Gotham "/>
                <a:cs typeface="Arial"/>
              </a:rPr>
              <a:t>Fill rates dipped in 22/23 to 76%. – however in numbers terms this translated to a 6% reduction from the previous year (1995 to 1878)  and is second highest number achieved.</a:t>
            </a:r>
          </a:p>
          <a:p>
            <a:pPr lvl="0">
              <a:spcBef>
                <a:spcPts val="0"/>
              </a:spcBef>
            </a:pPr>
            <a:endParaRPr lang="en-GB" sz="1600" b="1" dirty="0">
              <a:solidFill>
                <a:schemeClr val="bg1"/>
              </a:solidFill>
              <a:highlight>
                <a:srgbClr val="FFFF00"/>
              </a:highlight>
              <a:latin typeface="Gotham "/>
              <a:cs typeface="Arial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/>
                </a:solidFill>
                <a:latin typeface="Gotham "/>
                <a:cs typeface="Arial"/>
              </a:rPr>
              <a:t>HEIW leading on a raft of measures to increase applications to places in collaboration with partners.</a:t>
            </a:r>
            <a:endParaRPr lang="en-GB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D78816-3094-A838-BB1F-BD1408D49ADF}"/>
              </a:ext>
            </a:extLst>
          </p:cNvPr>
          <p:cNvSpPr txBox="1"/>
          <p:nvPr/>
        </p:nvSpPr>
        <p:spPr>
          <a:xfrm>
            <a:off x="6147894" y="1096710"/>
            <a:ext cx="284633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b="1" u="sng" kern="1200" dirty="0">
                <a:solidFill>
                  <a:schemeClr val="bg1"/>
                </a:solidFill>
                <a:latin typeface="Gotham "/>
                <a:cs typeface="Arial"/>
              </a:rPr>
              <a:t>Medical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b="1" u="sng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Positive trend in GP Training recruitment, c half of all GP practices in Wales now training</a:t>
            </a:r>
          </a:p>
          <a:p>
            <a:pPr>
              <a:spcBef>
                <a:spcPts val="0"/>
              </a:spcBef>
            </a:pPr>
            <a:endParaRPr lang="en-GB" sz="14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Programme for speciality training expanded by 92 posts August 2023 </a:t>
            </a:r>
          </a:p>
          <a:p>
            <a:pPr>
              <a:spcBef>
                <a:spcPts val="0"/>
              </a:spcBef>
            </a:pPr>
            <a:endParaRPr lang="en-GB" sz="14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Foundation Training increase of 183 posts between August 2020 and 2023</a:t>
            </a:r>
          </a:p>
          <a:p>
            <a:pPr>
              <a:spcBef>
                <a:spcPts val="0"/>
              </a:spcBef>
            </a:pPr>
            <a:endParaRPr lang="en-US" sz="14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Establishment of North Wales medical rotations with NW Deanery in NHSE </a:t>
            </a:r>
          </a:p>
          <a:p>
            <a:pPr lvl="0">
              <a:spcBef>
                <a:spcPts val="0"/>
              </a:spcBef>
            </a:pPr>
            <a:endParaRPr lang="en-GB" sz="14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  <a:latin typeface="Arial"/>
                <a:cs typeface="Arial"/>
              </a:rPr>
              <a:t>Enabling flexibility (flexible portfolio posts created, new approach to supporting less than full time working)</a:t>
            </a:r>
          </a:p>
          <a:p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BCEB05-3E41-C571-FF19-9032DE6EC5A5}"/>
              </a:ext>
            </a:extLst>
          </p:cNvPr>
          <p:cNvSpPr txBox="1"/>
          <p:nvPr/>
        </p:nvSpPr>
        <p:spPr>
          <a:xfrm>
            <a:off x="9306887" y="1178380"/>
            <a:ext cx="284633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>
                <a:solidFill>
                  <a:schemeClr val="bg1"/>
                </a:solidFill>
                <a:latin typeface="Gotham "/>
                <a:cs typeface="Arial"/>
              </a:rPr>
              <a:t>Dental</a:t>
            </a:r>
          </a:p>
          <a:p>
            <a:pPr algn="ctr"/>
            <a:endParaRPr lang="en-GB" sz="1600" b="1" u="sng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indent="-28575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chemeClr val="bg1"/>
                </a:solidFill>
                <a:latin typeface="Gotham "/>
                <a:cs typeface="Arial"/>
              </a:rPr>
              <a:t>Local incentivised recruitment scheme launched to recruit to rural areas</a:t>
            </a:r>
          </a:p>
          <a:p>
            <a:pPr algn="l" defTabSz="914400" rtl="0" eaLnBrk="1" latinLnBrk="0" hangingPunct="1">
              <a:spcBef>
                <a:spcPts val="0"/>
              </a:spcBef>
            </a:pPr>
            <a:endParaRPr lang="en-GB" sz="1600" b="1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indent="-28575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chemeClr val="bg1"/>
                </a:solidFill>
                <a:latin typeface="Gotham "/>
                <a:cs typeface="Arial"/>
              </a:rPr>
              <a:t>Train Work Live campaign launched in March 2023 to improve overall recruitment to Wales</a:t>
            </a:r>
          </a:p>
          <a:p>
            <a:pPr algn="l" defTabSz="914400" rtl="0" eaLnBrk="1" latinLnBrk="0" hangingPunct="1">
              <a:spcBef>
                <a:spcPts val="0"/>
              </a:spcBef>
            </a:pPr>
            <a:endParaRPr lang="en-GB" sz="1600" b="1" kern="1200" dirty="0">
              <a:solidFill>
                <a:schemeClr val="bg1"/>
              </a:solidFill>
              <a:latin typeface="Gotham "/>
              <a:cs typeface="Arial"/>
            </a:endParaRPr>
          </a:p>
          <a:p>
            <a:pPr marL="285750" indent="-28575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chemeClr val="bg1"/>
                </a:solidFill>
                <a:latin typeface="Gotham "/>
                <a:cs typeface="Arial"/>
              </a:rPr>
              <a:t>Dental Nurse Training Programme established to address workforce shortages</a:t>
            </a:r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454804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21898BD45A6A40A34E88BB38B1F985" ma:contentTypeVersion="18" ma:contentTypeDescription="Create a new document." ma:contentTypeScope="" ma:versionID="fd95b8db8b5cf00029299068f96a6414">
  <xsd:schema xmlns:xsd="http://www.w3.org/2001/XMLSchema" xmlns:xs="http://www.w3.org/2001/XMLSchema" xmlns:p="http://schemas.microsoft.com/office/2006/metadata/properties" xmlns:ns2="a04e9baa-d9e7-4f97-91da-8a512783ca3a" xmlns:ns3="9ef96922-22b1-4c5a-a191-266165c5ccc2" targetNamespace="http://schemas.microsoft.com/office/2006/metadata/properties" ma:root="true" ma:fieldsID="41e1fe60d2e4e1fcc238ead5449f3cec" ns2:_="" ns3:_="">
    <xsd:import namespace="a04e9baa-d9e7-4f97-91da-8a512783ca3a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e9baa-d9e7-4f97-91da-8a512783c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7e9c0d9-8297-4332-b978-712415a97d10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a04e9baa-d9e7-4f97-91da-8a512783ca3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12C262-163C-44C8-B8E4-6B365AD8F16A}"/>
</file>

<file path=customXml/itemProps2.xml><?xml version="1.0" encoding="utf-8"?>
<ds:datastoreItem xmlns:ds="http://schemas.openxmlformats.org/officeDocument/2006/customXml" ds:itemID="{DDFFF6FB-7037-48D6-9BE8-AA83C1E8EDCD}"/>
</file>

<file path=customXml/itemProps3.xml><?xml version="1.0" encoding="utf-8"?>
<ds:datastoreItem xmlns:ds="http://schemas.openxmlformats.org/officeDocument/2006/customXml" ds:itemID="{596D8EEF-82D5-412B-9E8C-94A7FAE70B7E}"/>
</file>

<file path=docProps/app.xml><?xml version="1.0" encoding="utf-8"?>
<Properties xmlns="http://schemas.openxmlformats.org/officeDocument/2006/extended-properties" xmlns:vt="http://schemas.openxmlformats.org/officeDocument/2006/docPropsVTypes">
  <TotalTime>2207</TotalTime>
  <Words>1181</Words>
  <Application>Microsoft Office PowerPoint</Application>
  <PresentationFormat>Widescreen</PresentationFormat>
  <Paragraphs>220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Gotham</vt:lpstr>
      <vt:lpstr>Gotham </vt:lpstr>
      <vt:lpstr>Verdana</vt:lpstr>
      <vt:lpstr>Office Theme</vt:lpstr>
      <vt:lpstr>Metropolitan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Am AaGIC About HEIW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Emeline Eslamian (HEIW)</dc:creator>
  <cp:lastModifiedBy>Erin Bryn (HEIW)</cp:lastModifiedBy>
  <cp:revision>7</cp:revision>
  <dcterms:created xsi:type="dcterms:W3CDTF">2023-09-13T14:06:55Z</dcterms:created>
  <dcterms:modified xsi:type="dcterms:W3CDTF">2023-09-21T12:29:57Z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0x0101009221898BD45A6A40A34E88BB38B1F985</vt:lpwstr>
  </property>
</Properties>
</file>